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306" r:id="rId1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619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5969" y="257873"/>
            <a:ext cx="1064006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57470" y="245490"/>
            <a:ext cx="287705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7257" y="1250696"/>
            <a:ext cx="10357485" cy="4418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457200" y="457200"/>
            <a:ext cx="8763000" cy="3268779"/>
          </a:xfrm>
          <a:prstGeom prst="rect">
            <a:avLst/>
          </a:prstGeom>
        </p:spPr>
        <p:txBody>
          <a:bodyPr vert="horz" wrap="square" lIns="0" tIns="532066" rIns="0" bIns="0" rtlCol="0">
            <a:spAutoFit/>
          </a:bodyPr>
          <a:lstStyle/>
          <a:p>
            <a:pPr marL="3124835" marR="5080" indent="-1123315" algn="ctr">
              <a:lnSpc>
                <a:spcPts val="6480"/>
              </a:lnSpc>
              <a:spcBef>
                <a:spcPts val="915"/>
              </a:spcBef>
            </a:pPr>
            <a:r>
              <a:rPr lang="en-US" sz="6000" b="1" spc="-370" dirty="0" smtClean="0">
                <a:latin typeface="Trebuchet MS"/>
                <a:cs typeface="Trebuchet MS"/>
              </a:rPr>
              <a:t>UNIT IV </a:t>
            </a:r>
            <a:r>
              <a:rPr lang="en-US" sz="6000" b="1" spc="-370" dirty="0" smtClean="0">
                <a:latin typeface="Trebuchet MS"/>
                <a:cs typeface="Trebuchet MS"/>
              </a:rPr>
              <a:t>-Part 2 </a:t>
            </a:r>
            <a:endParaRPr lang="en-US" sz="6000" b="1" spc="-370" dirty="0" smtClean="0">
              <a:latin typeface="Trebuchet MS"/>
              <a:cs typeface="Trebuchet MS"/>
            </a:endParaRPr>
          </a:p>
          <a:p>
            <a:pPr marL="3124835" marR="5080" indent="-1123315" algn="ctr">
              <a:lnSpc>
                <a:spcPts val="6480"/>
              </a:lnSpc>
              <a:spcBef>
                <a:spcPts val="915"/>
              </a:spcBef>
            </a:pPr>
            <a:r>
              <a:rPr lang="en-US" sz="6000" u="sng" spc="-370" dirty="0" smtClean="0">
                <a:solidFill>
                  <a:schemeClr val="accent2">
                    <a:lumMod val="75000"/>
                  </a:schemeClr>
                </a:solidFill>
                <a:latin typeface="Trebuchet MS"/>
                <a:cs typeface="Trebuchet MS"/>
              </a:rPr>
              <a:t>IOT </a:t>
            </a:r>
            <a:r>
              <a:rPr lang="en-US" sz="6000" u="sng" spc="-320" dirty="0" smtClean="0">
                <a:solidFill>
                  <a:schemeClr val="accent2">
                    <a:lumMod val="75000"/>
                  </a:schemeClr>
                </a:solidFill>
                <a:latin typeface="Trebuchet MS"/>
                <a:cs typeface="Trebuchet MS"/>
              </a:rPr>
              <a:t>Platforms</a:t>
            </a:r>
            <a:r>
              <a:rPr lang="en-US" sz="6000" u="sng" spc="-575" dirty="0" smtClean="0">
                <a:solidFill>
                  <a:schemeClr val="accent2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6000" u="sng" spc="-200" dirty="0" smtClean="0">
                <a:solidFill>
                  <a:schemeClr val="accent2">
                    <a:lumMod val="75000"/>
                  </a:schemeClr>
                </a:solidFill>
                <a:latin typeface="Trebuchet MS"/>
                <a:cs typeface="Trebuchet MS"/>
              </a:rPr>
              <a:t>Design</a:t>
            </a:r>
            <a:endParaRPr lang="en-US" sz="6000" u="sng" spc="-200" dirty="0" smtClean="0">
              <a:solidFill>
                <a:schemeClr val="accent2">
                  <a:lumMod val="75000"/>
                </a:schemeClr>
              </a:solidFill>
              <a:latin typeface="Trebuchet MS"/>
              <a:cs typeface="Trebuchet MS"/>
            </a:endParaRPr>
          </a:p>
          <a:p>
            <a:pPr marL="3124835" marR="5080" indent="-1123315" algn="ctr">
              <a:lnSpc>
                <a:spcPts val="6480"/>
              </a:lnSpc>
              <a:spcBef>
                <a:spcPts val="915"/>
              </a:spcBef>
            </a:pPr>
            <a:r>
              <a:rPr lang="en-US" sz="6000" u="sng" spc="-145" dirty="0" smtClean="0">
                <a:solidFill>
                  <a:schemeClr val="accent2">
                    <a:lumMod val="75000"/>
                  </a:schemeClr>
                </a:solidFill>
                <a:latin typeface="Trebuchet MS"/>
                <a:cs typeface="Trebuchet MS"/>
              </a:rPr>
              <a:t>Methodology</a:t>
            </a:r>
            <a:endParaRPr lang="en-US" sz="6000" u="sng" dirty="0">
              <a:solidFill>
                <a:schemeClr val="accent2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14929" y="4027423"/>
            <a:ext cx="696404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 smtClean="0">
                <a:latin typeface="Carlito"/>
                <a:cs typeface="Carlito"/>
              </a:rPr>
              <a:t>Mrs</a:t>
            </a:r>
            <a:r>
              <a:rPr lang="en-US" sz="2400" b="1" spc="-5" dirty="0" smtClean="0">
                <a:latin typeface="Carlito"/>
                <a:cs typeface="Carlito"/>
              </a:rPr>
              <a:t>. Kiran M. Pradhan</a:t>
            </a:r>
            <a:endParaRPr lang="en-US" sz="2400" b="1" dirty="0" smtClean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tabLst>
                <a:tab pos="2329815" algn="l"/>
              </a:tabLst>
            </a:pPr>
            <a:r>
              <a:rPr lang="en-US" sz="2400" b="1" spc="-10" dirty="0" smtClean="0">
                <a:latin typeface="Carlito"/>
                <a:cs typeface="Carlito"/>
              </a:rPr>
              <a:t>Internet</a:t>
            </a:r>
            <a:r>
              <a:rPr lang="en-US" sz="2400" b="1" spc="5" dirty="0" smtClean="0">
                <a:latin typeface="Carlito"/>
                <a:cs typeface="Carlito"/>
              </a:rPr>
              <a:t> </a:t>
            </a:r>
            <a:r>
              <a:rPr lang="en-US" sz="2400" b="1" spc="-10" dirty="0" smtClean="0">
                <a:latin typeface="Carlito"/>
                <a:cs typeface="Carlito"/>
              </a:rPr>
              <a:t>of</a:t>
            </a:r>
            <a:r>
              <a:rPr lang="en-US" sz="2400" b="1" spc="10" dirty="0" smtClean="0">
                <a:latin typeface="Carlito"/>
                <a:cs typeface="Carlito"/>
              </a:rPr>
              <a:t> </a:t>
            </a:r>
            <a:r>
              <a:rPr lang="en-US" sz="2400" b="1" spc="-10" dirty="0" smtClean="0">
                <a:latin typeface="Carlito"/>
                <a:cs typeface="Carlito"/>
              </a:rPr>
              <a:t>Things	</a:t>
            </a:r>
          </a:p>
          <a:p>
            <a:pPr algn="ctr">
              <a:lnSpc>
                <a:spcPct val="100000"/>
              </a:lnSpc>
              <a:tabLst>
                <a:tab pos="2329815" algn="l"/>
              </a:tabLst>
            </a:pPr>
            <a:r>
              <a:rPr lang="en-US" sz="2400" b="1" spc="-10" dirty="0" smtClean="0">
                <a:latin typeface="Carlito"/>
                <a:cs typeface="Carlito"/>
              </a:rPr>
              <a:t>MSc.CS FY Sem-II</a:t>
            </a:r>
          </a:p>
          <a:p>
            <a:pPr algn="ctr">
              <a:lnSpc>
                <a:spcPct val="100000"/>
              </a:lnSpc>
              <a:tabLst>
                <a:tab pos="2329815" algn="l"/>
              </a:tabLst>
            </a:pPr>
            <a:r>
              <a:rPr lang="en-US" sz="2400" b="1" spc="-10" dirty="0" smtClean="0">
                <a:latin typeface="Carlito"/>
                <a:cs typeface="Carlito"/>
              </a:rPr>
              <a:t>07-04-2020</a:t>
            </a:r>
            <a:endParaRPr lang="en-US" sz="2400" b="1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7401" y="2504122"/>
            <a:ext cx="34353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395" dirty="0"/>
              <a:t>Thank</a:t>
            </a:r>
            <a:r>
              <a:rPr sz="6600" spc="-740" dirty="0"/>
              <a:t> </a:t>
            </a:r>
            <a:r>
              <a:rPr sz="6600" spc="-260" dirty="0"/>
              <a:t>you</a:t>
            </a:r>
            <a:endParaRPr sz="6600"/>
          </a:p>
        </p:txBody>
      </p:sp>
      <p:sp>
        <p:nvSpPr>
          <p:cNvPr id="3" name="object 3"/>
          <p:cNvSpPr txBox="1"/>
          <p:nvPr/>
        </p:nvSpPr>
        <p:spPr>
          <a:xfrm>
            <a:off x="4728590" y="6427152"/>
            <a:ext cx="273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888888"/>
                </a:solidFill>
                <a:latin typeface="Carlito"/>
                <a:cs typeface="Carlito"/>
              </a:rPr>
              <a:t>Ref: IOT </a:t>
            </a:r>
            <a:r>
              <a:rPr sz="1200" dirty="0">
                <a:solidFill>
                  <a:srgbClr val="888888"/>
                </a:solidFill>
                <a:latin typeface="Carlito"/>
                <a:cs typeface="Carlito"/>
              </a:rPr>
              <a:t>by Ashdeep </a:t>
            </a:r>
            <a:r>
              <a:rPr sz="1200" spc="-5" dirty="0">
                <a:solidFill>
                  <a:srgbClr val="888888"/>
                </a:solidFill>
                <a:latin typeface="Carlito"/>
                <a:cs typeface="Carlito"/>
              </a:rPr>
              <a:t>Bahga </a:t>
            </a:r>
            <a:r>
              <a:rPr sz="1200" spc="-10" dirty="0">
                <a:solidFill>
                  <a:srgbClr val="888888"/>
                </a:solidFill>
                <a:latin typeface="Carlito"/>
                <a:cs typeface="Carlito"/>
              </a:rPr>
              <a:t>&amp;Vijay</a:t>
            </a:r>
            <a:r>
              <a:rPr sz="1200" spc="-75" dirty="0">
                <a:solidFill>
                  <a:srgbClr val="888888"/>
                </a:solidFill>
                <a:latin typeface="Carlito"/>
                <a:cs typeface="Carlito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rlito"/>
                <a:cs typeface="Carlito"/>
              </a:rPr>
              <a:t>Madisetti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9418" y="6427152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rlito"/>
                <a:cs typeface="Carlito"/>
              </a:rPr>
              <a:t>51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245490"/>
            <a:ext cx="76923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spc="-275" dirty="0"/>
              <a:t>IOT </a:t>
            </a:r>
            <a:r>
              <a:rPr sz="4400" u="sng" spc="-254" dirty="0"/>
              <a:t>Platforms </a:t>
            </a:r>
            <a:r>
              <a:rPr sz="4400" u="sng" spc="-170" dirty="0"/>
              <a:t>Design</a:t>
            </a:r>
            <a:r>
              <a:rPr sz="4400" u="sng" spc="-875" dirty="0"/>
              <a:t> </a:t>
            </a:r>
            <a:r>
              <a:rPr sz="4400" u="sng" spc="-140" dirty="0"/>
              <a:t>Methodology</a:t>
            </a:r>
            <a:endParaRPr sz="4400" u="sng"/>
          </a:p>
        </p:txBody>
      </p:sp>
      <p:sp>
        <p:nvSpPr>
          <p:cNvPr id="3" name="object 3"/>
          <p:cNvSpPr txBox="1"/>
          <p:nvPr/>
        </p:nvSpPr>
        <p:spPr>
          <a:xfrm>
            <a:off x="917257" y="1381125"/>
            <a:ext cx="6871334" cy="3695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latin typeface="Carlito"/>
                <a:cs typeface="Carlito"/>
              </a:rPr>
              <a:t>It</a:t>
            </a:r>
            <a:r>
              <a:rPr sz="3300" spc="-5" dirty="0">
                <a:latin typeface="Carlito"/>
                <a:cs typeface="Carlito"/>
              </a:rPr>
              <a:t> </a:t>
            </a:r>
            <a:r>
              <a:rPr sz="3300" dirty="0">
                <a:latin typeface="Carlito"/>
                <a:cs typeface="Carlito"/>
              </a:rPr>
              <a:t>includes:</a:t>
            </a:r>
            <a:endParaRPr sz="3300">
              <a:latin typeface="Carlito"/>
              <a:cs typeface="Carlito"/>
            </a:endParaRPr>
          </a:p>
          <a:p>
            <a:pPr marL="346075" indent="-334010">
              <a:lnSpc>
                <a:spcPct val="100000"/>
              </a:lnSpc>
              <a:spcBef>
                <a:spcPts val="200"/>
              </a:spcBef>
              <a:buSzPct val="96969"/>
              <a:buFont typeface="Wingdings"/>
              <a:buChar char=""/>
              <a:tabLst>
                <a:tab pos="346710" algn="l"/>
              </a:tabLst>
            </a:pPr>
            <a:r>
              <a:rPr sz="3300" dirty="0">
                <a:latin typeface="Carlito"/>
                <a:cs typeface="Carlito"/>
              </a:rPr>
              <a:t>Purpose &amp; </a:t>
            </a:r>
            <a:r>
              <a:rPr sz="3300" spc="-10" dirty="0">
                <a:latin typeface="Carlito"/>
                <a:cs typeface="Carlito"/>
              </a:rPr>
              <a:t>Requirements</a:t>
            </a:r>
            <a:r>
              <a:rPr sz="3300" spc="-150" dirty="0">
                <a:latin typeface="Carlito"/>
                <a:cs typeface="Carlito"/>
              </a:rPr>
              <a:t> </a:t>
            </a:r>
            <a:r>
              <a:rPr sz="3300" spc="-5" dirty="0">
                <a:latin typeface="Carlito"/>
                <a:cs typeface="Carlito"/>
              </a:rPr>
              <a:t>Specification</a:t>
            </a:r>
            <a:endParaRPr sz="3300">
              <a:latin typeface="Carlito"/>
              <a:cs typeface="Carlito"/>
            </a:endParaRPr>
          </a:p>
          <a:p>
            <a:pPr marL="346075" indent="-334010">
              <a:lnSpc>
                <a:spcPct val="100000"/>
              </a:lnSpc>
              <a:spcBef>
                <a:spcPts val="220"/>
              </a:spcBef>
              <a:buSzPct val="96969"/>
              <a:buFont typeface="Wingdings"/>
              <a:buChar char=""/>
              <a:tabLst>
                <a:tab pos="346710" algn="l"/>
              </a:tabLst>
            </a:pPr>
            <a:r>
              <a:rPr sz="3300" spc="-10" dirty="0">
                <a:solidFill>
                  <a:srgbClr val="FF0000"/>
                </a:solidFill>
                <a:latin typeface="Carlito"/>
                <a:cs typeface="Carlito"/>
              </a:rPr>
              <a:t>Process</a:t>
            </a:r>
            <a:r>
              <a:rPr sz="3300" spc="-2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300" spc="-5" dirty="0">
                <a:solidFill>
                  <a:srgbClr val="FF0000"/>
                </a:solidFill>
                <a:latin typeface="Carlito"/>
                <a:cs typeface="Carlito"/>
              </a:rPr>
              <a:t>Specification</a:t>
            </a:r>
            <a:endParaRPr sz="3300">
              <a:solidFill>
                <a:srgbClr val="FF0000"/>
              </a:solidFill>
              <a:latin typeface="Carlito"/>
              <a:cs typeface="Carlito"/>
            </a:endParaRPr>
          </a:p>
          <a:p>
            <a:pPr marL="346075" indent="-334010">
              <a:lnSpc>
                <a:spcPct val="100000"/>
              </a:lnSpc>
              <a:spcBef>
                <a:spcPts val="200"/>
              </a:spcBef>
              <a:buSzPct val="96969"/>
              <a:buFont typeface="Wingdings"/>
              <a:buChar char=""/>
              <a:tabLst>
                <a:tab pos="346710" algn="l"/>
              </a:tabLst>
            </a:pPr>
            <a:r>
              <a:rPr sz="3300" spc="-5" dirty="0">
                <a:solidFill>
                  <a:srgbClr val="FF0000"/>
                </a:solidFill>
                <a:latin typeface="Carlito"/>
                <a:cs typeface="Carlito"/>
              </a:rPr>
              <a:t>Domain Model Specification</a:t>
            </a:r>
            <a:endParaRPr sz="3300">
              <a:solidFill>
                <a:srgbClr val="FF0000"/>
              </a:solidFill>
              <a:latin typeface="Carlito"/>
              <a:cs typeface="Carlito"/>
            </a:endParaRPr>
          </a:p>
          <a:p>
            <a:pPr marL="346075" indent="-334010">
              <a:lnSpc>
                <a:spcPct val="100000"/>
              </a:lnSpc>
              <a:spcBef>
                <a:spcPts val="204"/>
              </a:spcBef>
              <a:buSzPct val="96969"/>
              <a:buFont typeface="Wingdings"/>
              <a:buChar char=""/>
              <a:tabLst>
                <a:tab pos="346710" algn="l"/>
              </a:tabLst>
            </a:pPr>
            <a:r>
              <a:rPr sz="3300" spc="-15" dirty="0">
                <a:latin typeface="Carlito"/>
                <a:cs typeface="Carlito"/>
              </a:rPr>
              <a:t>Information </a:t>
            </a:r>
            <a:r>
              <a:rPr sz="3300" spc="-5" dirty="0">
                <a:latin typeface="Carlito"/>
                <a:cs typeface="Carlito"/>
              </a:rPr>
              <a:t>Model</a:t>
            </a:r>
            <a:r>
              <a:rPr sz="3300" spc="10" dirty="0">
                <a:latin typeface="Carlito"/>
                <a:cs typeface="Carlito"/>
              </a:rPr>
              <a:t> </a:t>
            </a:r>
            <a:r>
              <a:rPr sz="3300" spc="-5" dirty="0">
                <a:latin typeface="Carlito"/>
                <a:cs typeface="Carlito"/>
              </a:rPr>
              <a:t>Specification</a:t>
            </a:r>
            <a:endParaRPr sz="3300">
              <a:latin typeface="Carlito"/>
              <a:cs typeface="Carlito"/>
            </a:endParaRPr>
          </a:p>
          <a:p>
            <a:pPr marL="346075" indent="-334010">
              <a:lnSpc>
                <a:spcPct val="100000"/>
              </a:lnSpc>
              <a:spcBef>
                <a:spcPts val="220"/>
              </a:spcBef>
              <a:buSzPct val="96969"/>
              <a:buFont typeface="Wingdings"/>
              <a:buChar char=""/>
              <a:tabLst>
                <a:tab pos="346710" algn="l"/>
              </a:tabLst>
            </a:pPr>
            <a:r>
              <a:rPr sz="3300" spc="5" dirty="0">
                <a:latin typeface="Carlito"/>
                <a:cs typeface="Carlito"/>
              </a:rPr>
              <a:t>Service</a:t>
            </a:r>
            <a:r>
              <a:rPr sz="3300" spc="-55" dirty="0">
                <a:latin typeface="Carlito"/>
                <a:cs typeface="Carlito"/>
              </a:rPr>
              <a:t> </a:t>
            </a:r>
            <a:r>
              <a:rPr sz="3300" spc="-5" dirty="0">
                <a:latin typeface="Carlito"/>
                <a:cs typeface="Carlito"/>
              </a:rPr>
              <a:t>Specification</a:t>
            </a:r>
            <a:endParaRPr sz="33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245490"/>
            <a:ext cx="76923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spc="-275" dirty="0"/>
              <a:t>IOT </a:t>
            </a:r>
            <a:r>
              <a:rPr sz="4400" u="sng" spc="-254" dirty="0"/>
              <a:t>Platforms </a:t>
            </a:r>
            <a:r>
              <a:rPr sz="4400" u="sng" spc="-170" dirty="0"/>
              <a:t>Design</a:t>
            </a:r>
            <a:r>
              <a:rPr sz="4400" u="sng" spc="-875" dirty="0"/>
              <a:t> </a:t>
            </a:r>
            <a:r>
              <a:rPr sz="4400" u="sng" spc="-140" dirty="0"/>
              <a:t>Methodology</a:t>
            </a:r>
            <a:endParaRPr sz="4400" u="sng"/>
          </a:p>
        </p:txBody>
      </p:sp>
      <p:sp>
        <p:nvSpPr>
          <p:cNvPr id="3" name="object 3"/>
          <p:cNvSpPr txBox="1"/>
          <p:nvPr/>
        </p:nvSpPr>
        <p:spPr>
          <a:xfrm>
            <a:off x="917257" y="1343391"/>
            <a:ext cx="6421755" cy="312801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376555" indent="-363855">
              <a:lnSpc>
                <a:spcPct val="100000"/>
              </a:lnSpc>
              <a:spcBef>
                <a:spcPts val="655"/>
              </a:spcBef>
              <a:buSzPct val="97222"/>
              <a:buFont typeface="Wingdings"/>
              <a:buChar char=""/>
              <a:tabLst>
                <a:tab pos="376555" algn="l"/>
              </a:tabLst>
            </a:pPr>
            <a:r>
              <a:rPr sz="3600" dirty="0">
                <a:latin typeface="Carlito"/>
                <a:cs typeface="Carlito"/>
              </a:rPr>
              <a:t>IoT </a:t>
            </a:r>
            <a:r>
              <a:rPr sz="3600" spc="-15" dirty="0">
                <a:latin typeface="Carlito"/>
                <a:cs typeface="Carlito"/>
              </a:rPr>
              <a:t>Level</a:t>
            </a:r>
            <a:r>
              <a:rPr sz="3600" spc="-20" dirty="0">
                <a:latin typeface="Carlito"/>
                <a:cs typeface="Carlito"/>
              </a:rPr>
              <a:t> </a:t>
            </a:r>
            <a:r>
              <a:rPr sz="3600" spc="-10" dirty="0">
                <a:latin typeface="Carlito"/>
                <a:cs typeface="Carlito"/>
              </a:rPr>
              <a:t>Specifications</a:t>
            </a:r>
            <a:endParaRPr sz="3600">
              <a:latin typeface="Carlito"/>
              <a:cs typeface="Carlito"/>
            </a:endParaRPr>
          </a:p>
          <a:p>
            <a:pPr marL="376555" indent="-364490">
              <a:lnSpc>
                <a:spcPct val="100000"/>
              </a:lnSpc>
              <a:spcBef>
                <a:spcPts val="560"/>
              </a:spcBef>
              <a:buSzPct val="97222"/>
              <a:buFont typeface="Wingdings"/>
              <a:buChar char=""/>
              <a:tabLst>
                <a:tab pos="377190" algn="l"/>
              </a:tabLst>
            </a:pPr>
            <a:r>
              <a:rPr sz="3600" spc="-5" dirty="0">
                <a:latin typeface="Carlito"/>
                <a:cs typeface="Carlito"/>
              </a:rPr>
              <a:t>Functional </a:t>
            </a:r>
            <a:r>
              <a:rPr sz="3600" spc="-10" dirty="0">
                <a:latin typeface="Carlito"/>
                <a:cs typeface="Carlito"/>
              </a:rPr>
              <a:t>view</a:t>
            </a:r>
            <a:r>
              <a:rPr sz="3600" spc="-50" dirty="0">
                <a:latin typeface="Carlito"/>
                <a:cs typeface="Carlito"/>
              </a:rPr>
              <a:t> </a:t>
            </a:r>
            <a:r>
              <a:rPr sz="3600" spc="-15" dirty="0">
                <a:latin typeface="Carlito"/>
                <a:cs typeface="Carlito"/>
              </a:rPr>
              <a:t>Specification</a:t>
            </a:r>
            <a:endParaRPr sz="3600">
              <a:latin typeface="Carlito"/>
              <a:cs typeface="Carlito"/>
            </a:endParaRPr>
          </a:p>
          <a:p>
            <a:pPr marL="376555" indent="-364490">
              <a:lnSpc>
                <a:spcPct val="100000"/>
              </a:lnSpc>
              <a:spcBef>
                <a:spcPts val="585"/>
              </a:spcBef>
              <a:buSzPct val="97222"/>
              <a:buFont typeface="Wingdings"/>
              <a:buChar char=""/>
              <a:tabLst>
                <a:tab pos="377190" algn="l"/>
              </a:tabLst>
            </a:pPr>
            <a:r>
              <a:rPr sz="3600" spc="-15" dirty="0">
                <a:latin typeface="Carlito"/>
                <a:cs typeface="Carlito"/>
              </a:rPr>
              <a:t>Operational </a:t>
            </a:r>
            <a:r>
              <a:rPr sz="3600" spc="-10" dirty="0">
                <a:latin typeface="Carlito"/>
                <a:cs typeface="Carlito"/>
              </a:rPr>
              <a:t>View</a:t>
            </a:r>
            <a:r>
              <a:rPr sz="3600" spc="-25" dirty="0">
                <a:latin typeface="Carlito"/>
                <a:cs typeface="Carlito"/>
              </a:rPr>
              <a:t> </a:t>
            </a:r>
            <a:r>
              <a:rPr sz="3600" spc="-15" dirty="0">
                <a:latin typeface="Carlito"/>
                <a:cs typeface="Carlito"/>
              </a:rPr>
              <a:t>Specification</a:t>
            </a:r>
            <a:endParaRPr sz="3600">
              <a:latin typeface="Carlito"/>
              <a:cs typeface="Carlito"/>
            </a:endParaRPr>
          </a:p>
          <a:p>
            <a:pPr marL="376555" indent="-363855">
              <a:lnSpc>
                <a:spcPct val="100000"/>
              </a:lnSpc>
              <a:spcBef>
                <a:spcPts val="560"/>
              </a:spcBef>
              <a:buSzPct val="97222"/>
              <a:buFont typeface="Wingdings"/>
              <a:buChar char=""/>
              <a:tabLst>
                <a:tab pos="376555" algn="l"/>
              </a:tabLst>
            </a:pPr>
            <a:r>
              <a:rPr sz="3600" spc="-10" dirty="0">
                <a:latin typeface="Carlito"/>
                <a:cs typeface="Carlito"/>
              </a:rPr>
              <a:t>Device </a:t>
            </a:r>
            <a:r>
              <a:rPr sz="3600" dirty="0">
                <a:latin typeface="Carlito"/>
                <a:cs typeface="Carlito"/>
              </a:rPr>
              <a:t>&amp; </a:t>
            </a:r>
            <a:r>
              <a:rPr sz="3600" spc="-10" dirty="0">
                <a:latin typeface="Carlito"/>
                <a:cs typeface="Carlito"/>
              </a:rPr>
              <a:t>component</a:t>
            </a:r>
            <a:r>
              <a:rPr sz="3600" spc="-60" dirty="0">
                <a:latin typeface="Carlito"/>
                <a:cs typeface="Carlito"/>
              </a:rPr>
              <a:t> </a:t>
            </a:r>
            <a:r>
              <a:rPr sz="3600" spc="-25" dirty="0">
                <a:latin typeface="Carlito"/>
                <a:cs typeface="Carlito"/>
              </a:rPr>
              <a:t>Integration</a:t>
            </a:r>
            <a:endParaRPr sz="3600">
              <a:latin typeface="Carlito"/>
              <a:cs typeface="Carlito"/>
            </a:endParaRPr>
          </a:p>
          <a:p>
            <a:pPr marL="376555" indent="-363855">
              <a:lnSpc>
                <a:spcPct val="100000"/>
              </a:lnSpc>
              <a:spcBef>
                <a:spcPts val="565"/>
              </a:spcBef>
              <a:buSzPct val="97222"/>
              <a:buFont typeface="Wingdings"/>
              <a:buChar char=""/>
              <a:tabLst>
                <a:tab pos="376555" algn="l"/>
              </a:tabLst>
            </a:pPr>
            <a:r>
              <a:rPr sz="3600" spc="-15" dirty="0">
                <a:latin typeface="Carlito"/>
                <a:cs typeface="Carlito"/>
              </a:rPr>
              <a:t>Application</a:t>
            </a:r>
            <a:r>
              <a:rPr sz="3600" dirty="0">
                <a:latin typeface="Carlito"/>
                <a:cs typeface="Carlito"/>
              </a:rPr>
              <a:t> </a:t>
            </a:r>
            <a:r>
              <a:rPr sz="3600" spc="-10" dirty="0">
                <a:latin typeface="Carlito"/>
                <a:cs typeface="Carlito"/>
              </a:rPr>
              <a:t>Development</a:t>
            </a:r>
            <a:endParaRPr sz="36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310515"/>
            <a:ext cx="47078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spc="-185" dirty="0"/>
              <a:t>Process</a:t>
            </a:r>
            <a:r>
              <a:rPr sz="4400" u="sng" spc="-385" dirty="0"/>
              <a:t> </a:t>
            </a:r>
            <a:r>
              <a:rPr sz="4400" u="sng" spc="-240" dirty="0"/>
              <a:t>Specification</a:t>
            </a:r>
            <a:endParaRPr sz="4400" u="sng"/>
          </a:p>
        </p:txBody>
      </p:sp>
      <p:sp>
        <p:nvSpPr>
          <p:cNvPr id="3" name="object 3"/>
          <p:cNvSpPr txBox="1"/>
          <p:nvPr/>
        </p:nvSpPr>
        <p:spPr>
          <a:xfrm>
            <a:off x="914400" y="1066800"/>
            <a:ext cx="10535285" cy="5628336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241300" marR="194945" indent="-228600">
              <a:lnSpc>
                <a:spcPct val="70000"/>
              </a:lnSpc>
              <a:spcBef>
                <a:spcPts val="103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5" dirty="0">
                <a:latin typeface="Carlito"/>
                <a:cs typeface="Carlito"/>
              </a:rPr>
              <a:t>Purpose</a:t>
            </a:r>
            <a:r>
              <a:rPr sz="2600" b="1" spc="-5" dirty="0">
                <a:latin typeface="Carlito"/>
                <a:cs typeface="Carlito"/>
              </a:rPr>
              <a:t>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dirty="0">
                <a:latin typeface="Carlito"/>
                <a:cs typeface="Carlito"/>
              </a:rPr>
              <a:t>A </a:t>
            </a:r>
            <a:r>
              <a:rPr sz="2600" spc="-5" dirty="0">
                <a:latin typeface="Carlito"/>
                <a:cs typeface="Carlito"/>
              </a:rPr>
              <a:t>home automation </a:t>
            </a:r>
            <a:r>
              <a:rPr sz="2600" spc="-15" dirty="0">
                <a:latin typeface="Carlito"/>
                <a:cs typeface="Carlito"/>
              </a:rPr>
              <a:t>system </a:t>
            </a:r>
            <a:r>
              <a:rPr sz="2600" spc="-10" dirty="0">
                <a:latin typeface="Carlito"/>
                <a:cs typeface="Carlito"/>
              </a:rPr>
              <a:t>that allows controlling </a:t>
            </a:r>
            <a:r>
              <a:rPr sz="2600" dirty="0">
                <a:latin typeface="Carlito"/>
                <a:cs typeface="Carlito"/>
              </a:rPr>
              <a:t>of the </a:t>
            </a:r>
            <a:r>
              <a:rPr sz="2600" spc="-5" dirty="0">
                <a:latin typeface="Carlito"/>
                <a:cs typeface="Carlito"/>
              </a:rPr>
              <a:t>lights </a:t>
            </a:r>
            <a:r>
              <a:rPr sz="2600" dirty="0">
                <a:latin typeface="Carlito"/>
                <a:cs typeface="Carlito"/>
              </a:rPr>
              <a:t>in  a home </a:t>
            </a:r>
            <a:r>
              <a:rPr sz="2600" spc="-10" dirty="0">
                <a:latin typeface="Carlito"/>
                <a:cs typeface="Carlito"/>
              </a:rPr>
              <a:t>remotely </a:t>
            </a:r>
            <a:r>
              <a:rPr sz="2600" spc="-5" dirty="0">
                <a:latin typeface="Carlito"/>
                <a:cs typeface="Carlito"/>
              </a:rPr>
              <a:t>using </a:t>
            </a:r>
            <a:r>
              <a:rPr sz="2600" dirty="0">
                <a:latin typeface="Carlito"/>
                <a:cs typeface="Carlito"/>
              </a:rPr>
              <a:t>a </a:t>
            </a:r>
            <a:r>
              <a:rPr sz="2600" spc="-10" dirty="0">
                <a:latin typeface="Carlito"/>
                <a:cs typeface="Carlito"/>
              </a:rPr>
              <a:t>web</a:t>
            </a:r>
            <a:r>
              <a:rPr sz="2600" spc="-6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application.</a:t>
            </a:r>
            <a:endParaRPr sz="2600">
              <a:latin typeface="Carlito"/>
              <a:cs typeface="Carlito"/>
            </a:endParaRPr>
          </a:p>
          <a:p>
            <a:pPr marL="241300" indent="-228600">
              <a:lnSpc>
                <a:spcPts val="2660"/>
              </a:lnSpc>
              <a:spcBef>
                <a:spcPts val="6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10" dirty="0">
                <a:latin typeface="Carlito"/>
                <a:cs typeface="Carlito"/>
              </a:rPr>
              <a:t>Behavior</a:t>
            </a:r>
            <a:r>
              <a:rPr sz="2600" b="1" spc="-10" dirty="0">
                <a:latin typeface="Carlito"/>
                <a:cs typeface="Carlito"/>
              </a:rPr>
              <a:t>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spc="-10" dirty="0">
                <a:latin typeface="Carlito"/>
                <a:cs typeface="Carlito"/>
              </a:rPr>
              <a:t>The </a:t>
            </a:r>
            <a:r>
              <a:rPr sz="2600" spc="-5" dirty="0">
                <a:latin typeface="Carlito"/>
                <a:cs typeface="Carlito"/>
              </a:rPr>
              <a:t>home automation </a:t>
            </a:r>
            <a:r>
              <a:rPr sz="2600" spc="-15" dirty="0">
                <a:latin typeface="Carlito"/>
                <a:cs typeface="Carlito"/>
              </a:rPr>
              <a:t>system </a:t>
            </a:r>
            <a:r>
              <a:rPr sz="2600" spc="-5" dirty="0">
                <a:latin typeface="Carlito"/>
                <a:cs typeface="Carlito"/>
              </a:rPr>
              <a:t>should </a:t>
            </a:r>
            <a:r>
              <a:rPr sz="2600" spc="-20" dirty="0">
                <a:latin typeface="Carlito"/>
                <a:cs typeface="Carlito"/>
              </a:rPr>
              <a:t>have </a:t>
            </a:r>
            <a:r>
              <a:rPr sz="2600" spc="-10" dirty="0">
                <a:latin typeface="Carlito"/>
                <a:cs typeface="Carlito"/>
              </a:rPr>
              <a:t>auto </a:t>
            </a:r>
            <a:r>
              <a:rPr sz="2600" spc="-5" dirty="0">
                <a:latin typeface="Carlito"/>
                <a:cs typeface="Carlito"/>
              </a:rPr>
              <a:t>and</a:t>
            </a:r>
            <a:r>
              <a:rPr sz="2600" spc="-45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manual</a:t>
            </a:r>
            <a:endParaRPr sz="2600">
              <a:latin typeface="Carlito"/>
              <a:cs typeface="Carlito"/>
            </a:endParaRPr>
          </a:p>
          <a:p>
            <a:pPr marL="241300">
              <a:lnSpc>
                <a:spcPts val="2190"/>
              </a:lnSpc>
            </a:pPr>
            <a:r>
              <a:rPr sz="2600" spc="-5" dirty="0">
                <a:latin typeface="Carlito"/>
                <a:cs typeface="Carlito"/>
              </a:rPr>
              <a:t>modes. </a:t>
            </a:r>
            <a:r>
              <a:rPr sz="2600" dirty="0">
                <a:latin typeface="Carlito"/>
                <a:cs typeface="Carlito"/>
              </a:rPr>
              <a:t>In </a:t>
            </a:r>
            <a:r>
              <a:rPr sz="2600" spc="-10" dirty="0">
                <a:latin typeface="Carlito"/>
                <a:cs typeface="Carlito"/>
              </a:rPr>
              <a:t>auto </a:t>
            </a:r>
            <a:r>
              <a:rPr sz="2600" dirty="0">
                <a:latin typeface="Carlito"/>
                <a:cs typeface="Carlito"/>
              </a:rPr>
              <a:t>mode, the </a:t>
            </a:r>
            <a:r>
              <a:rPr sz="2600" spc="-20" dirty="0">
                <a:latin typeface="Carlito"/>
                <a:cs typeface="Carlito"/>
              </a:rPr>
              <a:t>system </a:t>
            </a:r>
            <a:r>
              <a:rPr sz="2600" spc="-10" dirty="0">
                <a:latin typeface="Carlito"/>
                <a:cs typeface="Carlito"/>
              </a:rPr>
              <a:t>measures </a:t>
            </a:r>
            <a:r>
              <a:rPr sz="2600" dirty="0">
                <a:latin typeface="Carlito"/>
                <a:cs typeface="Carlito"/>
              </a:rPr>
              <a:t>the </a:t>
            </a:r>
            <a:r>
              <a:rPr sz="2600" spc="-10" dirty="0">
                <a:latin typeface="Carlito"/>
                <a:cs typeface="Carlito"/>
              </a:rPr>
              <a:t>light level </a:t>
            </a:r>
            <a:r>
              <a:rPr sz="2600" dirty="0">
                <a:latin typeface="Carlito"/>
                <a:cs typeface="Carlito"/>
              </a:rPr>
              <a:t>in the </a:t>
            </a:r>
            <a:r>
              <a:rPr sz="2600" spc="-10" dirty="0">
                <a:latin typeface="Carlito"/>
                <a:cs typeface="Carlito"/>
              </a:rPr>
              <a:t>room</a:t>
            </a:r>
            <a:r>
              <a:rPr sz="2600" spc="-95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and</a:t>
            </a:r>
            <a:endParaRPr sz="2600">
              <a:latin typeface="Carlito"/>
              <a:cs typeface="Carlito"/>
            </a:endParaRPr>
          </a:p>
          <a:p>
            <a:pPr marL="241300" marR="624205">
              <a:lnSpc>
                <a:spcPct val="69900"/>
              </a:lnSpc>
              <a:spcBef>
                <a:spcPts val="470"/>
              </a:spcBef>
            </a:pPr>
            <a:r>
              <a:rPr sz="2600" spc="-10" dirty="0">
                <a:latin typeface="Carlito"/>
                <a:cs typeface="Carlito"/>
              </a:rPr>
              <a:t>switches </a:t>
            </a:r>
            <a:r>
              <a:rPr sz="2600" spc="-5" dirty="0">
                <a:latin typeface="Carlito"/>
                <a:cs typeface="Carlito"/>
              </a:rPr>
              <a:t>on </a:t>
            </a:r>
            <a:r>
              <a:rPr sz="2600" dirty="0">
                <a:latin typeface="Carlito"/>
                <a:cs typeface="Carlito"/>
              </a:rPr>
              <a:t>the </a:t>
            </a:r>
            <a:r>
              <a:rPr sz="2600" spc="-10" dirty="0">
                <a:latin typeface="Carlito"/>
                <a:cs typeface="Carlito"/>
              </a:rPr>
              <a:t>light </a:t>
            </a:r>
            <a:r>
              <a:rPr sz="2600" spc="-5" dirty="0">
                <a:latin typeface="Carlito"/>
                <a:cs typeface="Carlito"/>
              </a:rPr>
              <a:t>when </a:t>
            </a:r>
            <a:r>
              <a:rPr sz="2600" dirty="0">
                <a:latin typeface="Carlito"/>
                <a:cs typeface="Carlito"/>
              </a:rPr>
              <a:t>it </a:t>
            </a:r>
            <a:r>
              <a:rPr sz="2600" spc="-10" dirty="0">
                <a:latin typeface="Carlito"/>
                <a:cs typeface="Carlito"/>
              </a:rPr>
              <a:t>gets dark. </a:t>
            </a:r>
            <a:r>
              <a:rPr sz="2600" dirty="0">
                <a:latin typeface="Carlito"/>
                <a:cs typeface="Carlito"/>
              </a:rPr>
              <a:t>In </a:t>
            </a:r>
            <a:r>
              <a:rPr sz="2600" spc="-5" dirty="0">
                <a:latin typeface="Carlito"/>
                <a:cs typeface="Carlito"/>
              </a:rPr>
              <a:t>manual </a:t>
            </a:r>
            <a:r>
              <a:rPr sz="2600" dirty="0">
                <a:latin typeface="Carlito"/>
                <a:cs typeface="Carlito"/>
              </a:rPr>
              <a:t>mode, the </a:t>
            </a:r>
            <a:r>
              <a:rPr sz="2600" spc="-20" dirty="0">
                <a:latin typeface="Carlito"/>
                <a:cs typeface="Carlito"/>
              </a:rPr>
              <a:t>system  </a:t>
            </a:r>
            <a:r>
              <a:rPr sz="2600" spc="-10" dirty="0">
                <a:latin typeface="Carlito"/>
                <a:cs typeface="Carlito"/>
              </a:rPr>
              <a:t>provides </a:t>
            </a:r>
            <a:r>
              <a:rPr sz="2600" dirty="0">
                <a:latin typeface="Carlito"/>
                <a:cs typeface="Carlito"/>
              </a:rPr>
              <a:t>the </a:t>
            </a:r>
            <a:r>
              <a:rPr sz="2600" spc="-5" dirty="0">
                <a:latin typeface="Carlito"/>
                <a:cs typeface="Carlito"/>
              </a:rPr>
              <a:t>option </a:t>
            </a:r>
            <a:r>
              <a:rPr sz="2600" dirty="0">
                <a:latin typeface="Carlito"/>
                <a:cs typeface="Carlito"/>
              </a:rPr>
              <a:t>of </a:t>
            </a:r>
            <a:r>
              <a:rPr sz="2600" spc="-5" dirty="0">
                <a:latin typeface="Carlito"/>
                <a:cs typeface="Carlito"/>
              </a:rPr>
              <a:t>manually and </a:t>
            </a:r>
            <a:r>
              <a:rPr sz="2600" spc="-10" dirty="0">
                <a:latin typeface="Carlito"/>
                <a:cs typeface="Carlito"/>
              </a:rPr>
              <a:t>remotely switching </a:t>
            </a:r>
            <a:r>
              <a:rPr sz="2600" spc="-15" dirty="0">
                <a:latin typeface="Carlito"/>
                <a:cs typeface="Carlito"/>
              </a:rPr>
              <a:t>on/off </a:t>
            </a:r>
            <a:r>
              <a:rPr sz="2600" dirty="0">
                <a:latin typeface="Carlito"/>
                <a:cs typeface="Carlito"/>
              </a:rPr>
              <a:t>the</a:t>
            </a:r>
            <a:r>
              <a:rPr sz="2600" spc="-5" dirty="0">
                <a:latin typeface="Carlito"/>
                <a:cs typeface="Carlito"/>
              </a:rPr>
              <a:t> light.</a:t>
            </a:r>
            <a:endParaRPr sz="2600">
              <a:latin typeface="Carlito"/>
              <a:cs typeface="Carlito"/>
            </a:endParaRPr>
          </a:p>
          <a:p>
            <a:pPr marL="241300" marR="661670" indent="-228600">
              <a:lnSpc>
                <a:spcPct val="698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25" dirty="0">
                <a:latin typeface="Carlito"/>
                <a:cs typeface="Carlito"/>
              </a:rPr>
              <a:t>System </a:t>
            </a:r>
            <a:r>
              <a:rPr sz="2600" b="1" u="sng" spc="-10" dirty="0">
                <a:latin typeface="Carlito"/>
                <a:cs typeface="Carlito"/>
              </a:rPr>
              <a:t>Management </a:t>
            </a:r>
            <a:r>
              <a:rPr sz="2600" b="1" u="sng" spc="-15" dirty="0">
                <a:latin typeface="Carlito"/>
                <a:cs typeface="Carlito"/>
              </a:rPr>
              <a:t>Requirement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spc="-10" dirty="0">
                <a:latin typeface="Carlito"/>
                <a:cs typeface="Carlito"/>
              </a:rPr>
              <a:t>The </a:t>
            </a:r>
            <a:r>
              <a:rPr sz="2600" spc="-20" dirty="0">
                <a:latin typeface="Carlito"/>
                <a:cs typeface="Carlito"/>
              </a:rPr>
              <a:t>system </a:t>
            </a:r>
            <a:r>
              <a:rPr sz="2600" spc="-5" dirty="0">
                <a:latin typeface="Carlito"/>
                <a:cs typeface="Carlito"/>
              </a:rPr>
              <a:t>should </a:t>
            </a:r>
            <a:r>
              <a:rPr sz="2600" spc="-15" dirty="0">
                <a:latin typeface="Carlito"/>
                <a:cs typeface="Carlito"/>
              </a:rPr>
              <a:t>provide </a:t>
            </a:r>
            <a:r>
              <a:rPr sz="2600" spc="-10" dirty="0">
                <a:latin typeface="Carlito"/>
                <a:cs typeface="Carlito"/>
              </a:rPr>
              <a:t>remote  </a:t>
            </a:r>
            <a:r>
              <a:rPr sz="2600" spc="-5" dirty="0">
                <a:latin typeface="Carlito"/>
                <a:cs typeface="Carlito"/>
              </a:rPr>
              <a:t>monitoring and </a:t>
            </a:r>
            <a:r>
              <a:rPr sz="2600" spc="-15" dirty="0">
                <a:latin typeface="Carlito"/>
                <a:cs typeface="Carlito"/>
              </a:rPr>
              <a:t>control </a:t>
            </a:r>
            <a:r>
              <a:rPr sz="2600" spc="-5" dirty="0">
                <a:latin typeface="Carlito"/>
                <a:cs typeface="Carlito"/>
              </a:rPr>
              <a:t>functions.</a:t>
            </a:r>
            <a:endParaRPr sz="2600">
              <a:latin typeface="Carlito"/>
              <a:cs typeface="Carlito"/>
            </a:endParaRPr>
          </a:p>
          <a:p>
            <a:pPr marL="241300" marR="5080" indent="-228600">
              <a:lnSpc>
                <a:spcPct val="69900"/>
              </a:lnSpc>
              <a:spcBef>
                <a:spcPts val="1019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15" dirty="0">
                <a:latin typeface="Carlito"/>
                <a:cs typeface="Carlito"/>
              </a:rPr>
              <a:t>Data </a:t>
            </a:r>
            <a:r>
              <a:rPr sz="2600" b="1" u="sng" spc="-5" dirty="0">
                <a:latin typeface="Carlito"/>
                <a:cs typeface="Carlito"/>
              </a:rPr>
              <a:t>Analysis </a:t>
            </a:r>
            <a:r>
              <a:rPr sz="2600" b="1" u="sng" spc="-15" dirty="0">
                <a:latin typeface="Carlito"/>
                <a:cs typeface="Carlito"/>
              </a:rPr>
              <a:t>Requirement</a:t>
            </a:r>
            <a:r>
              <a:rPr sz="2600" b="1" spc="-15" dirty="0">
                <a:latin typeface="Carlito"/>
                <a:cs typeface="Carlito"/>
              </a:rPr>
              <a:t>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spc="-10" dirty="0">
                <a:latin typeface="Carlito"/>
                <a:cs typeface="Carlito"/>
              </a:rPr>
              <a:t>The </a:t>
            </a:r>
            <a:r>
              <a:rPr sz="2600" spc="-20" dirty="0">
                <a:latin typeface="Carlito"/>
                <a:cs typeface="Carlito"/>
              </a:rPr>
              <a:t>system </a:t>
            </a:r>
            <a:r>
              <a:rPr sz="2600" spc="-5" dirty="0">
                <a:latin typeface="Carlito"/>
                <a:cs typeface="Carlito"/>
              </a:rPr>
              <a:t>should </a:t>
            </a:r>
            <a:r>
              <a:rPr sz="2600" spc="-15" dirty="0">
                <a:latin typeface="Carlito"/>
                <a:cs typeface="Carlito"/>
              </a:rPr>
              <a:t>perform </a:t>
            </a:r>
            <a:r>
              <a:rPr sz="2600" spc="-5" dirty="0">
                <a:latin typeface="Carlito"/>
                <a:cs typeface="Carlito"/>
              </a:rPr>
              <a:t>local analysis of the  </a:t>
            </a:r>
            <a:r>
              <a:rPr sz="2600" spc="-20" dirty="0">
                <a:latin typeface="Carlito"/>
                <a:cs typeface="Carlito"/>
              </a:rPr>
              <a:t>data.</a:t>
            </a:r>
            <a:endParaRPr sz="2600">
              <a:latin typeface="Carlito"/>
              <a:cs typeface="Carlito"/>
            </a:endParaRPr>
          </a:p>
          <a:p>
            <a:pPr marL="241300" marR="94615" indent="-2286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5" dirty="0">
                <a:latin typeface="Carlito"/>
                <a:cs typeface="Carlito"/>
              </a:rPr>
              <a:t>Application Deployment </a:t>
            </a:r>
            <a:r>
              <a:rPr sz="2600" b="1" u="sng" spc="-10" dirty="0">
                <a:latin typeface="Carlito"/>
                <a:cs typeface="Carlito"/>
              </a:rPr>
              <a:t>Requirement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spc="-10" dirty="0">
                <a:latin typeface="Carlito"/>
                <a:cs typeface="Carlito"/>
              </a:rPr>
              <a:t>The application </a:t>
            </a:r>
            <a:r>
              <a:rPr sz="2600" spc="-5" dirty="0">
                <a:latin typeface="Carlito"/>
                <a:cs typeface="Carlito"/>
              </a:rPr>
              <a:t>should be </a:t>
            </a:r>
            <a:r>
              <a:rPr sz="2600" spc="-10" dirty="0">
                <a:latin typeface="Carlito"/>
                <a:cs typeface="Carlito"/>
              </a:rPr>
              <a:t>deployed  </a:t>
            </a:r>
            <a:r>
              <a:rPr sz="2600" spc="-5" dirty="0">
                <a:latin typeface="Carlito"/>
                <a:cs typeface="Carlito"/>
              </a:rPr>
              <a:t>locally on </a:t>
            </a:r>
            <a:r>
              <a:rPr sz="2600" dirty="0">
                <a:latin typeface="Carlito"/>
                <a:cs typeface="Carlito"/>
              </a:rPr>
              <a:t>the </a:t>
            </a:r>
            <a:r>
              <a:rPr sz="2600" spc="-5" dirty="0">
                <a:latin typeface="Carlito"/>
                <a:cs typeface="Carlito"/>
              </a:rPr>
              <a:t>device, </a:t>
            </a:r>
            <a:r>
              <a:rPr sz="2600" spc="-10" dirty="0">
                <a:latin typeface="Carlito"/>
                <a:cs typeface="Carlito"/>
              </a:rPr>
              <a:t>but </a:t>
            </a:r>
            <a:r>
              <a:rPr sz="2600" spc="-5" dirty="0">
                <a:latin typeface="Carlito"/>
                <a:cs typeface="Carlito"/>
              </a:rPr>
              <a:t>should be accessible</a:t>
            </a:r>
            <a:r>
              <a:rPr sz="2600" spc="-75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remotely</a:t>
            </a:r>
            <a:endParaRPr sz="2600">
              <a:latin typeface="Carlito"/>
              <a:cs typeface="Carlito"/>
            </a:endParaRPr>
          </a:p>
          <a:p>
            <a:pPr marL="241300" marR="445770" indent="-228600">
              <a:lnSpc>
                <a:spcPct val="70500"/>
              </a:lnSpc>
              <a:spcBef>
                <a:spcPts val="980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u="sng" spc="-10" dirty="0">
                <a:latin typeface="Carlito"/>
                <a:cs typeface="Carlito"/>
              </a:rPr>
              <a:t>Security </a:t>
            </a:r>
            <a:r>
              <a:rPr sz="2600" b="1" u="sng" spc="-15" dirty="0">
                <a:latin typeface="Carlito"/>
                <a:cs typeface="Carlito"/>
              </a:rPr>
              <a:t>Requirement </a:t>
            </a:r>
            <a:r>
              <a:rPr sz="2600" b="1" dirty="0">
                <a:latin typeface="Carlito"/>
                <a:cs typeface="Carlito"/>
              </a:rPr>
              <a:t>: </a:t>
            </a:r>
            <a:r>
              <a:rPr sz="2600" spc="-10" dirty="0">
                <a:latin typeface="Carlito"/>
                <a:cs typeface="Carlito"/>
              </a:rPr>
              <a:t>The </a:t>
            </a:r>
            <a:r>
              <a:rPr sz="2600" spc="-20" dirty="0">
                <a:latin typeface="Carlito"/>
                <a:cs typeface="Carlito"/>
              </a:rPr>
              <a:t>system </a:t>
            </a:r>
            <a:r>
              <a:rPr sz="2600" spc="-5" dirty="0">
                <a:latin typeface="Carlito"/>
                <a:cs typeface="Carlito"/>
              </a:rPr>
              <a:t>should </a:t>
            </a:r>
            <a:r>
              <a:rPr sz="2600" spc="-20" dirty="0">
                <a:latin typeface="Carlito"/>
                <a:cs typeface="Carlito"/>
              </a:rPr>
              <a:t>have </a:t>
            </a:r>
            <a:r>
              <a:rPr sz="2600" spc="-10" dirty="0">
                <a:latin typeface="Carlito"/>
                <a:cs typeface="Carlito"/>
              </a:rPr>
              <a:t>basic </a:t>
            </a:r>
            <a:r>
              <a:rPr sz="2600" spc="-5" dirty="0">
                <a:latin typeface="Carlito"/>
                <a:cs typeface="Carlito"/>
              </a:rPr>
              <a:t>user </a:t>
            </a:r>
            <a:r>
              <a:rPr sz="2600" spc="-10" dirty="0">
                <a:latin typeface="Carlito"/>
                <a:cs typeface="Carlito"/>
              </a:rPr>
              <a:t>authentication  </a:t>
            </a:r>
            <a:r>
              <a:rPr sz="2600" spc="-20" dirty="0">
                <a:latin typeface="Carlito"/>
                <a:cs typeface="Carlito"/>
              </a:rPr>
              <a:t>capability.</a:t>
            </a:r>
            <a:endParaRPr sz="26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2115" y="169545"/>
            <a:ext cx="771270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spc="-185" dirty="0"/>
              <a:t>Process </a:t>
            </a:r>
            <a:r>
              <a:rPr sz="4400" u="sng" spc="-220" dirty="0"/>
              <a:t>Specification(second</a:t>
            </a:r>
            <a:r>
              <a:rPr sz="4400" u="sng" spc="-605" dirty="0"/>
              <a:t> </a:t>
            </a:r>
            <a:r>
              <a:rPr sz="4400" u="sng" spc="-240" dirty="0"/>
              <a:t>step)</a:t>
            </a:r>
            <a:endParaRPr sz="4400" u="sng"/>
          </a:p>
        </p:txBody>
      </p:sp>
      <p:sp>
        <p:nvSpPr>
          <p:cNvPr id="3" name="object 3"/>
          <p:cNvSpPr/>
          <p:nvPr/>
        </p:nvSpPr>
        <p:spPr>
          <a:xfrm>
            <a:off x="205740" y="1363980"/>
            <a:ext cx="6619240" cy="5024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386319" y="2198687"/>
            <a:ext cx="4718050" cy="148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0"/>
              </a:spcBef>
            </a:pPr>
            <a:r>
              <a:rPr sz="2400" spc="-10" dirty="0">
                <a:latin typeface="Times New Roman"/>
                <a:cs typeface="Times New Roman"/>
              </a:rPr>
              <a:t>In </a:t>
            </a:r>
            <a:r>
              <a:rPr sz="2400" spc="-25" dirty="0">
                <a:latin typeface="Times New Roman"/>
                <a:cs typeface="Times New Roman"/>
              </a:rPr>
              <a:t>this </a:t>
            </a:r>
            <a:r>
              <a:rPr sz="2400" spc="-20" dirty="0">
                <a:latin typeface="Times New Roman"/>
                <a:cs typeface="Times New Roman"/>
              </a:rPr>
              <a:t>step, </a:t>
            </a:r>
            <a:r>
              <a:rPr sz="2400" spc="-35" dirty="0">
                <a:latin typeface="Times New Roman"/>
                <a:cs typeface="Times New Roman"/>
              </a:rPr>
              <a:t>the</a:t>
            </a:r>
            <a:r>
              <a:rPr sz="2400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use </a:t>
            </a:r>
            <a:r>
              <a:rPr sz="2400" u="heavy" spc="-2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cases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of </a:t>
            </a:r>
            <a:r>
              <a:rPr sz="2400" spc="-20" dirty="0">
                <a:latin typeface="Times New Roman"/>
                <a:cs typeface="Times New Roman"/>
              </a:rPr>
              <a:t>the </a:t>
            </a:r>
            <a:r>
              <a:rPr sz="2400" spc="-15" dirty="0">
                <a:latin typeface="Times New Roman"/>
                <a:cs typeface="Times New Roman"/>
              </a:rPr>
              <a:t>IoT  </a:t>
            </a:r>
            <a:r>
              <a:rPr sz="2400" spc="-30" dirty="0">
                <a:latin typeface="Times New Roman"/>
                <a:cs typeface="Times New Roman"/>
              </a:rPr>
              <a:t>system </a:t>
            </a:r>
            <a:r>
              <a:rPr sz="2400" spc="-20" dirty="0">
                <a:latin typeface="Times New Roman"/>
                <a:cs typeface="Times New Roman"/>
              </a:rPr>
              <a:t>are </a:t>
            </a:r>
            <a:r>
              <a:rPr sz="2400" spc="-25" dirty="0">
                <a:latin typeface="Times New Roman"/>
                <a:cs typeface="Times New Roman"/>
              </a:rPr>
              <a:t>formally described </a:t>
            </a:r>
            <a:r>
              <a:rPr sz="2400" spc="-20" dirty="0">
                <a:latin typeface="Times New Roman"/>
                <a:cs typeface="Times New Roman"/>
              </a:rPr>
              <a:t>based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on  </a:t>
            </a:r>
            <a:r>
              <a:rPr sz="2400" spc="-20" dirty="0">
                <a:latin typeface="Times New Roman"/>
                <a:cs typeface="Times New Roman"/>
              </a:rPr>
              <a:t>and </a:t>
            </a:r>
            <a:r>
              <a:rPr sz="2400" spc="-25" dirty="0">
                <a:latin typeface="Times New Roman"/>
                <a:cs typeface="Times New Roman"/>
              </a:rPr>
              <a:t>derived </a:t>
            </a:r>
            <a:r>
              <a:rPr sz="2400" spc="-20" dirty="0">
                <a:latin typeface="Times New Roman"/>
                <a:cs typeface="Times New Roman"/>
              </a:rPr>
              <a:t>from the </a:t>
            </a:r>
            <a:r>
              <a:rPr sz="2400" spc="-40" dirty="0">
                <a:latin typeface="Times New Roman"/>
                <a:cs typeface="Times New Roman"/>
              </a:rPr>
              <a:t>purpose </a:t>
            </a:r>
            <a:r>
              <a:rPr sz="2400" spc="-35" dirty="0">
                <a:latin typeface="Times New Roman"/>
                <a:cs typeface="Times New Roman"/>
              </a:rPr>
              <a:t>and  </a:t>
            </a:r>
            <a:r>
              <a:rPr sz="2400" spc="-45" dirty="0">
                <a:latin typeface="Times New Roman"/>
                <a:cs typeface="Times New Roman"/>
              </a:rPr>
              <a:t>requirement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specifications.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310515"/>
            <a:ext cx="63417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spc="-155" dirty="0"/>
              <a:t>Domain </a:t>
            </a:r>
            <a:r>
              <a:rPr sz="4400" u="sng" spc="-40" dirty="0"/>
              <a:t>Model</a:t>
            </a:r>
            <a:r>
              <a:rPr sz="4400" u="sng" spc="-515" dirty="0"/>
              <a:t> </a:t>
            </a:r>
            <a:r>
              <a:rPr sz="4400" u="sng" spc="-240" dirty="0"/>
              <a:t>Specification</a:t>
            </a:r>
            <a:endParaRPr sz="4400" u="sng"/>
          </a:p>
        </p:txBody>
      </p:sp>
      <p:sp>
        <p:nvSpPr>
          <p:cNvPr id="3" name="object 3"/>
          <p:cNvSpPr txBox="1"/>
          <p:nvPr/>
        </p:nvSpPr>
        <p:spPr>
          <a:xfrm>
            <a:off x="917257" y="1793621"/>
            <a:ext cx="10174605" cy="33972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third </a:t>
            </a:r>
            <a:r>
              <a:rPr sz="2800" spc="-20" dirty="0">
                <a:latin typeface="Carlito"/>
                <a:cs typeface="Carlito"/>
              </a:rPr>
              <a:t>step </a:t>
            </a:r>
            <a:r>
              <a:rPr sz="2800" dirty="0">
                <a:latin typeface="Carlito"/>
                <a:cs typeface="Carlito"/>
              </a:rPr>
              <a:t>in the </a:t>
            </a:r>
            <a:r>
              <a:rPr sz="2800" spc="-10" dirty="0">
                <a:latin typeface="Carlito"/>
                <a:cs typeface="Carlito"/>
              </a:rPr>
              <a:t>IoT </a:t>
            </a:r>
            <a:r>
              <a:rPr sz="2800" dirty="0">
                <a:latin typeface="Carlito"/>
                <a:cs typeface="Carlito"/>
              </a:rPr>
              <a:t>design </a:t>
            </a:r>
            <a:r>
              <a:rPr sz="2800" spc="-5" dirty="0">
                <a:latin typeface="Carlito"/>
                <a:cs typeface="Carlito"/>
              </a:rPr>
              <a:t>methodology </a:t>
            </a:r>
            <a:r>
              <a:rPr sz="2800" dirty="0">
                <a:latin typeface="Carlito"/>
                <a:cs typeface="Carlito"/>
              </a:rPr>
              <a:t>is </a:t>
            </a:r>
            <a:r>
              <a:rPr sz="2800" spc="-5" dirty="0">
                <a:latin typeface="Carlito"/>
                <a:cs typeface="Carlito"/>
              </a:rPr>
              <a:t>to define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Domain  </a:t>
            </a:r>
            <a:r>
              <a:rPr sz="2800" dirty="0">
                <a:latin typeface="Carlito"/>
                <a:cs typeface="Carlito"/>
              </a:rPr>
              <a:t>Model.</a:t>
            </a:r>
            <a:endParaRPr sz="2800">
              <a:latin typeface="Carlito"/>
              <a:cs typeface="Carlito"/>
            </a:endParaRPr>
          </a:p>
          <a:p>
            <a:pPr marL="241300" marR="28575" indent="-228600">
              <a:lnSpc>
                <a:spcPts val="302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rlito"/>
                <a:cs typeface="Carlito"/>
              </a:rPr>
              <a:t>The domain </a:t>
            </a:r>
            <a:r>
              <a:rPr sz="2800" dirty="0">
                <a:latin typeface="Carlito"/>
                <a:cs typeface="Carlito"/>
              </a:rPr>
              <a:t>model describes the main </a:t>
            </a:r>
            <a:r>
              <a:rPr sz="2800" spc="-5" dirty="0">
                <a:latin typeface="Carlito"/>
                <a:cs typeface="Carlito"/>
              </a:rPr>
              <a:t>concepts, entities </a:t>
            </a:r>
            <a:r>
              <a:rPr sz="2800" dirty="0">
                <a:latin typeface="Carlito"/>
                <a:cs typeface="Carlito"/>
              </a:rPr>
              <a:t>and objects  in the </a:t>
            </a:r>
            <a:r>
              <a:rPr sz="2800" spc="-5" dirty="0">
                <a:latin typeface="Carlito"/>
                <a:cs typeface="Carlito"/>
              </a:rPr>
              <a:t>domain of </a:t>
            </a:r>
            <a:r>
              <a:rPr sz="2800" dirty="0">
                <a:latin typeface="Carlito"/>
                <a:cs typeface="Carlito"/>
              </a:rPr>
              <a:t>IoT </a:t>
            </a:r>
            <a:r>
              <a:rPr sz="2800" spc="-30" dirty="0">
                <a:latin typeface="Carlito"/>
                <a:cs typeface="Carlito"/>
              </a:rPr>
              <a:t>system </a:t>
            </a:r>
            <a:r>
              <a:rPr sz="2800" spc="-10" dirty="0">
                <a:latin typeface="Carlito"/>
                <a:cs typeface="Carlito"/>
              </a:rPr>
              <a:t>to </a:t>
            </a:r>
            <a:r>
              <a:rPr sz="2800" dirty="0">
                <a:latin typeface="Carlito"/>
                <a:cs typeface="Carlito"/>
              </a:rPr>
              <a:t>be designed. </a:t>
            </a:r>
            <a:r>
              <a:rPr sz="2800" spc="-5" dirty="0">
                <a:latin typeface="Carlito"/>
                <a:cs typeface="Carlito"/>
              </a:rPr>
              <a:t>Domain </a:t>
            </a:r>
            <a:r>
              <a:rPr sz="2800" dirty="0">
                <a:latin typeface="Carlito"/>
                <a:cs typeface="Carlito"/>
              </a:rPr>
              <a:t>model </a:t>
            </a:r>
            <a:r>
              <a:rPr sz="2800" spc="-5" dirty="0">
                <a:latin typeface="Carlito"/>
                <a:cs typeface="Carlito"/>
              </a:rPr>
              <a:t>defines 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attributes </a:t>
            </a:r>
            <a:r>
              <a:rPr sz="2800" spc="-5" dirty="0">
                <a:latin typeface="Carlito"/>
                <a:cs typeface="Carlito"/>
              </a:rPr>
              <a:t>of </a:t>
            </a:r>
            <a:r>
              <a:rPr sz="2800" dirty="0">
                <a:latin typeface="Carlito"/>
                <a:cs typeface="Carlito"/>
              </a:rPr>
              <a:t>the objects and </a:t>
            </a:r>
            <a:r>
              <a:rPr sz="2800" spc="-10" dirty="0">
                <a:latin typeface="Carlito"/>
                <a:cs typeface="Carlito"/>
              </a:rPr>
              <a:t>relationships </a:t>
            </a:r>
            <a:r>
              <a:rPr sz="2800" spc="-5" dirty="0">
                <a:latin typeface="Carlito"/>
                <a:cs typeface="Carlito"/>
              </a:rPr>
              <a:t>between</a:t>
            </a:r>
            <a:r>
              <a:rPr sz="2800" spc="-11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objects.</a:t>
            </a:r>
            <a:endParaRPr sz="2800">
              <a:latin typeface="Carlito"/>
              <a:cs typeface="Carlito"/>
            </a:endParaRPr>
          </a:p>
          <a:p>
            <a:pPr marL="241300" marR="178435" indent="-228600">
              <a:lnSpc>
                <a:spcPct val="90200"/>
              </a:lnSpc>
              <a:spcBef>
                <a:spcPts val="94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rlito"/>
                <a:cs typeface="Carlito"/>
              </a:rPr>
              <a:t>Domain </a:t>
            </a:r>
            <a:r>
              <a:rPr sz="2800" dirty="0">
                <a:latin typeface="Carlito"/>
                <a:cs typeface="Carlito"/>
              </a:rPr>
              <a:t>model </a:t>
            </a:r>
            <a:r>
              <a:rPr sz="2800" spc="-10" dirty="0">
                <a:latin typeface="Carlito"/>
                <a:cs typeface="Carlito"/>
              </a:rPr>
              <a:t>provides </a:t>
            </a:r>
            <a:r>
              <a:rPr sz="2800" dirty="0">
                <a:latin typeface="Carlito"/>
                <a:cs typeface="Carlito"/>
              </a:rPr>
              <a:t>an </a:t>
            </a:r>
            <a:r>
              <a:rPr sz="2800" spc="-15" dirty="0">
                <a:latin typeface="Carlito"/>
                <a:cs typeface="Carlito"/>
              </a:rPr>
              <a:t>abstract representation </a:t>
            </a:r>
            <a:r>
              <a:rPr sz="2800" spc="-5" dirty="0">
                <a:latin typeface="Carlito"/>
                <a:cs typeface="Carlito"/>
              </a:rPr>
              <a:t>of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5" dirty="0">
                <a:latin typeface="Carlito"/>
                <a:cs typeface="Carlito"/>
              </a:rPr>
              <a:t>concepts,  </a:t>
            </a:r>
            <a:r>
              <a:rPr sz="2800" dirty="0">
                <a:latin typeface="Carlito"/>
                <a:cs typeface="Carlito"/>
              </a:rPr>
              <a:t>objects and </a:t>
            </a:r>
            <a:r>
              <a:rPr sz="2800" spc="-5" dirty="0">
                <a:latin typeface="Carlito"/>
                <a:cs typeface="Carlito"/>
              </a:rPr>
              <a:t>entities </a:t>
            </a:r>
            <a:r>
              <a:rPr sz="2800" dirty="0">
                <a:latin typeface="Carlito"/>
                <a:cs typeface="Carlito"/>
              </a:rPr>
              <a:t>in the IoT </a:t>
            </a:r>
            <a:r>
              <a:rPr sz="2800" spc="-5" dirty="0">
                <a:latin typeface="Carlito"/>
                <a:cs typeface="Carlito"/>
              </a:rPr>
              <a:t>domain, </a:t>
            </a:r>
            <a:r>
              <a:rPr sz="2800" dirty="0">
                <a:latin typeface="Carlito"/>
                <a:cs typeface="Carlito"/>
              </a:rPr>
              <a:t>independent </a:t>
            </a:r>
            <a:r>
              <a:rPr sz="2800" spc="-5" dirty="0">
                <a:latin typeface="Carlito"/>
                <a:cs typeface="Carlito"/>
              </a:rPr>
              <a:t>of </a:t>
            </a:r>
            <a:r>
              <a:rPr sz="2800" spc="-15" dirty="0">
                <a:latin typeface="Carlito"/>
                <a:cs typeface="Carlito"/>
              </a:rPr>
              <a:t>any </a:t>
            </a:r>
            <a:r>
              <a:rPr sz="2800" dirty="0">
                <a:latin typeface="Carlito"/>
                <a:cs typeface="Carlito"/>
              </a:rPr>
              <a:t>specific  </a:t>
            </a:r>
            <a:r>
              <a:rPr sz="2800" spc="-5" dirty="0">
                <a:latin typeface="Carlito"/>
                <a:cs typeface="Carlito"/>
              </a:rPr>
              <a:t>technology or</a:t>
            </a:r>
            <a:r>
              <a:rPr sz="2800" spc="-2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platform.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39" y="40640"/>
            <a:ext cx="5756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sng" spc="-145" dirty="0"/>
              <a:t>Domain </a:t>
            </a:r>
            <a:r>
              <a:rPr u="sng" spc="-35" dirty="0"/>
              <a:t>Model</a:t>
            </a:r>
            <a:r>
              <a:rPr u="sng" spc="-535" dirty="0"/>
              <a:t> </a:t>
            </a:r>
            <a:r>
              <a:rPr u="sng" spc="-220" dirty="0"/>
              <a:t>Specification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990600"/>
            <a:ext cx="10312400" cy="531389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1110615">
              <a:lnSpc>
                <a:spcPts val="3020"/>
              </a:lnSpc>
              <a:spcBef>
                <a:spcPts val="484"/>
              </a:spcBef>
            </a:pPr>
            <a:r>
              <a:rPr sz="2800" spc="-5" dirty="0">
                <a:latin typeface="Carlito"/>
                <a:cs typeface="Carlito"/>
              </a:rPr>
              <a:t>The entities, </a:t>
            </a:r>
            <a:r>
              <a:rPr sz="2800" dirty="0">
                <a:latin typeface="Carlito"/>
                <a:cs typeface="Carlito"/>
              </a:rPr>
              <a:t>objects and </a:t>
            </a:r>
            <a:r>
              <a:rPr sz="2800" spc="-5" dirty="0">
                <a:latin typeface="Carlito"/>
                <a:cs typeface="Carlito"/>
              </a:rPr>
              <a:t>concepts defined </a:t>
            </a:r>
            <a:r>
              <a:rPr sz="2800" dirty="0">
                <a:latin typeface="Carlito"/>
                <a:cs typeface="Carlito"/>
              </a:rPr>
              <a:t>in the </a:t>
            </a:r>
            <a:r>
              <a:rPr sz="2800" spc="-5" dirty="0">
                <a:latin typeface="Carlito"/>
                <a:cs typeface="Carlito"/>
              </a:rPr>
              <a:t>domain </a:t>
            </a:r>
            <a:r>
              <a:rPr sz="2800" dirty="0">
                <a:latin typeface="Carlito"/>
                <a:cs typeface="Carlito"/>
              </a:rPr>
              <a:t>model  include:</a:t>
            </a:r>
            <a:endParaRPr sz="2800">
              <a:latin typeface="Carlito"/>
              <a:cs typeface="Carlito"/>
            </a:endParaRPr>
          </a:p>
          <a:p>
            <a:pPr marL="12700" marR="45720">
              <a:lnSpc>
                <a:spcPts val="3020"/>
              </a:lnSpc>
              <a:spcBef>
                <a:spcPts val="1025"/>
              </a:spcBef>
            </a:pPr>
            <a:r>
              <a:rPr sz="2800" b="1" u="sng" spc="-15" dirty="0">
                <a:latin typeface="Carlito"/>
                <a:cs typeface="Carlito"/>
              </a:rPr>
              <a:t>Physical </a:t>
            </a:r>
            <a:r>
              <a:rPr sz="2800" b="1" u="sng" spc="-5" dirty="0">
                <a:latin typeface="Carlito"/>
                <a:cs typeface="Carlito"/>
              </a:rPr>
              <a:t>Entity </a:t>
            </a:r>
            <a:r>
              <a:rPr sz="2800" b="1" dirty="0">
                <a:latin typeface="Carlito"/>
                <a:cs typeface="Carlito"/>
              </a:rPr>
              <a:t>: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Entity </a:t>
            </a:r>
            <a:r>
              <a:rPr sz="2800" dirty="0">
                <a:latin typeface="Carlito"/>
                <a:cs typeface="Carlito"/>
              </a:rPr>
              <a:t>is a </a:t>
            </a:r>
            <a:r>
              <a:rPr sz="2800" spc="-15" dirty="0">
                <a:latin typeface="Carlito"/>
                <a:cs typeface="Carlito"/>
              </a:rPr>
              <a:t>discrete </a:t>
            </a:r>
            <a:r>
              <a:rPr sz="2800" dirty="0">
                <a:latin typeface="Carlito"/>
                <a:cs typeface="Carlito"/>
              </a:rPr>
              <a:t>and identifiable entity in  the </a:t>
            </a:r>
            <a:r>
              <a:rPr sz="2800" spc="-15" dirty="0">
                <a:latin typeface="Carlito"/>
                <a:cs typeface="Carlito"/>
              </a:rPr>
              <a:t>physical </a:t>
            </a:r>
            <a:r>
              <a:rPr sz="2800" spc="-10" dirty="0">
                <a:latin typeface="Carlito"/>
                <a:cs typeface="Carlito"/>
              </a:rPr>
              <a:t>environment </a:t>
            </a:r>
            <a:r>
              <a:rPr sz="2800" spc="5" dirty="0">
                <a:latin typeface="Carlito"/>
                <a:cs typeface="Carlito"/>
              </a:rPr>
              <a:t>(e.g. </a:t>
            </a:r>
            <a:r>
              <a:rPr sz="2800" dirty="0">
                <a:latin typeface="Carlito"/>
                <a:cs typeface="Carlito"/>
              </a:rPr>
              <a:t>a </a:t>
            </a:r>
            <a:r>
              <a:rPr sz="2800" spc="-10" dirty="0">
                <a:latin typeface="Carlito"/>
                <a:cs typeface="Carlito"/>
              </a:rPr>
              <a:t>room, </a:t>
            </a:r>
            <a:r>
              <a:rPr sz="2800" dirty="0">
                <a:latin typeface="Carlito"/>
                <a:cs typeface="Carlito"/>
              </a:rPr>
              <a:t>a </a:t>
            </a:r>
            <a:r>
              <a:rPr sz="2800" spc="-5" dirty="0">
                <a:latin typeface="Carlito"/>
                <a:cs typeface="Carlito"/>
              </a:rPr>
              <a:t>light, </a:t>
            </a:r>
            <a:r>
              <a:rPr sz="2800" dirty="0">
                <a:latin typeface="Carlito"/>
                <a:cs typeface="Carlito"/>
              </a:rPr>
              <a:t>an appliance, a </a:t>
            </a:r>
            <a:r>
              <a:rPr sz="2800" spc="-65" dirty="0">
                <a:latin typeface="Carlito"/>
                <a:cs typeface="Carlito"/>
              </a:rPr>
              <a:t>car,</a:t>
            </a:r>
            <a:r>
              <a:rPr sz="2800" spc="-15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etc.).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00" u="sng">
              <a:latin typeface="Carlito"/>
              <a:cs typeface="Carlito"/>
            </a:endParaRPr>
          </a:p>
          <a:p>
            <a:pPr marL="12700" marR="5080">
              <a:lnSpc>
                <a:spcPts val="3020"/>
              </a:lnSpc>
              <a:spcBef>
                <a:spcPts val="5"/>
              </a:spcBef>
            </a:pPr>
            <a:r>
              <a:rPr sz="2800" b="1" u="sng" spc="-5" dirty="0">
                <a:latin typeface="Carlito"/>
                <a:cs typeface="Carlito"/>
              </a:rPr>
              <a:t>Virtual Entity </a:t>
            </a:r>
            <a:r>
              <a:rPr sz="2800" b="1" dirty="0">
                <a:latin typeface="Carlito"/>
                <a:cs typeface="Carlito"/>
              </a:rPr>
              <a:t>: </a:t>
            </a:r>
            <a:r>
              <a:rPr sz="2800" spc="-5" dirty="0">
                <a:latin typeface="Carlito"/>
                <a:cs typeface="Carlito"/>
              </a:rPr>
              <a:t>Virtual Entity </a:t>
            </a:r>
            <a:r>
              <a:rPr sz="2800" dirty="0">
                <a:latin typeface="Carlito"/>
                <a:cs typeface="Carlito"/>
              </a:rPr>
              <a:t>is a </a:t>
            </a:r>
            <a:r>
              <a:rPr sz="2800" spc="-10" dirty="0">
                <a:latin typeface="Carlito"/>
                <a:cs typeface="Carlito"/>
              </a:rPr>
              <a:t>representation </a:t>
            </a:r>
            <a:r>
              <a:rPr sz="2800" spc="-5" dirty="0">
                <a:latin typeface="Carlito"/>
                <a:cs typeface="Carlito"/>
              </a:rPr>
              <a:t>of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Entity </a:t>
            </a:r>
            <a:r>
              <a:rPr sz="2800" dirty="0">
                <a:latin typeface="Carlito"/>
                <a:cs typeface="Carlito"/>
              </a:rPr>
              <a:t>in  the </a:t>
            </a:r>
            <a:r>
              <a:rPr sz="2800" spc="-10" dirty="0">
                <a:latin typeface="Carlito"/>
                <a:cs typeface="Carlito"/>
              </a:rPr>
              <a:t>digital</a:t>
            </a:r>
            <a:r>
              <a:rPr sz="2800" spc="-2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world.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50">
              <a:latin typeface="Carlito"/>
              <a:cs typeface="Carlito"/>
            </a:endParaRPr>
          </a:p>
          <a:p>
            <a:pPr marL="12700" marR="285115">
              <a:lnSpc>
                <a:spcPct val="89900"/>
              </a:lnSpc>
            </a:pPr>
            <a:r>
              <a:rPr sz="2800" b="1" u="sng" spc="-10">
                <a:latin typeface="Carlito"/>
                <a:cs typeface="Carlito"/>
              </a:rPr>
              <a:t>Device </a:t>
            </a:r>
            <a:r>
              <a:rPr lang="en-US" sz="2800" b="1" u="sng" spc="-10" dirty="0" smtClean="0">
                <a:latin typeface="Carlito"/>
                <a:cs typeface="Carlito"/>
              </a:rPr>
              <a:t> :</a:t>
            </a:r>
            <a:r>
              <a:rPr sz="2800" spc="-10" smtClean="0">
                <a:latin typeface="Carlito"/>
                <a:cs typeface="Carlito"/>
              </a:rPr>
              <a:t>provides </a:t>
            </a:r>
            <a:r>
              <a:rPr sz="2800" dirty="0">
                <a:latin typeface="Carlito"/>
                <a:cs typeface="Carlito"/>
              </a:rPr>
              <a:t>a medium </a:t>
            </a:r>
            <a:r>
              <a:rPr sz="2800" spc="-20" dirty="0">
                <a:latin typeface="Carlito"/>
                <a:cs typeface="Carlito"/>
              </a:rPr>
              <a:t>for </a:t>
            </a:r>
            <a:r>
              <a:rPr sz="2800" spc="-10" dirty="0">
                <a:latin typeface="Carlito"/>
                <a:cs typeface="Carlito"/>
              </a:rPr>
              <a:t>interactions </a:t>
            </a:r>
            <a:r>
              <a:rPr sz="2800" spc="-5" dirty="0">
                <a:latin typeface="Carlito"/>
                <a:cs typeface="Carlito"/>
              </a:rPr>
              <a:t>between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Entities  </a:t>
            </a:r>
            <a:r>
              <a:rPr sz="2800" dirty="0">
                <a:latin typeface="Carlito"/>
                <a:cs typeface="Carlito"/>
              </a:rPr>
              <a:t>and </a:t>
            </a:r>
            <a:r>
              <a:rPr sz="2800" spc="-5" dirty="0">
                <a:latin typeface="Carlito"/>
                <a:cs typeface="Carlito"/>
              </a:rPr>
              <a:t>Virtual Entities. </a:t>
            </a:r>
            <a:r>
              <a:rPr sz="2800" spc="-10" dirty="0">
                <a:latin typeface="Carlito"/>
                <a:cs typeface="Carlito"/>
              </a:rPr>
              <a:t>Devices </a:t>
            </a:r>
            <a:r>
              <a:rPr sz="2800" spc="-15" dirty="0">
                <a:latin typeface="Carlito"/>
                <a:cs typeface="Carlito"/>
              </a:rPr>
              <a:t>are </a:t>
            </a:r>
            <a:r>
              <a:rPr sz="2800" dirty="0">
                <a:latin typeface="Carlito"/>
                <a:cs typeface="Carlito"/>
              </a:rPr>
              <a:t>either </a:t>
            </a:r>
            <a:r>
              <a:rPr sz="2800" spc="-15" dirty="0">
                <a:latin typeface="Carlito"/>
                <a:cs typeface="Carlito"/>
              </a:rPr>
              <a:t>attached </a:t>
            </a:r>
            <a:r>
              <a:rPr sz="2800" spc="-10" dirty="0">
                <a:latin typeface="Carlito"/>
                <a:cs typeface="Carlito"/>
              </a:rPr>
              <a:t>to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Entities or  placed </a:t>
            </a:r>
            <a:r>
              <a:rPr sz="2800" dirty="0">
                <a:latin typeface="Carlito"/>
                <a:cs typeface="Carlito"/>
              </a:rPr>
              <a:t>near </a:t>
            </a:r>
            <a:r>
              <a:rPr sz="2800" spc="-20" dirty="0">
                <a:latin typeface="Carlito"/>
                <a:cs typeface="Carlito"/>
              </a:rPr>
              <a:t>Physical</a:t>
            </a:r>
            <a:r>
              <a:rPr sz="2800" spc="-5" dirty="0">
                <a:latin typeface="Carlito"/>
                <a:cs typeface="Carlito"/>
              </a:rPr>
              <a:t> Entities.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39" y="40640"/>
            <a:ext cx="5756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sng" spc="-145" dirty="0"/>
              <a:t>Domain </a:t>
            </a:r>
            <a:r>
              <a:rPr u="sng" spc="-35" dirty="0"/>
              <a:t>Model</a:t>
            </a:r>
            <a:r>
              <a:rPr u="sng" spc="-535" dirty="0"/>
              <a:t> </a:t>
            </a:r>
            <a:r>
              <a:rPr u="sng" spc="-220" dirty="0"/>
              <a:t>Specification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2647" y="1110297"/>
            <a:ext cx="10122535" cy="45647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187960">
              <a:lnSpc>
                <a:spcPct val="90100"/>
              </a:lnSpc>
              <a:spcBef>
                <a:spcPts val="434"/>
              </a:spcBef>
            </a:pPr>
            <a:r>
              <a:rPr sz="2800" b="1" u="sng" spc="-15">
                <a:latin typeface="Carlito"/>
                <a:cs typeface="Carlito"/>
              </a:rPr>
              <a:t>Resource</a:t>
            </a:r>
            <a:r>
              <a:rPr sz="2800" b="1" spc="-15">
                <a:latin typeface="Carlito"/>
                <a:cs typeface="Carlito"/>
              </a:rPr>
              <a:t> </a:t>
            </a:r>
            <a:r>
              <a:rPr sz="2800" b="1" smtClean="0">
                <a:latin typeface="Carlito"/>
                <a:cs typeface="Carlito"/>
              </a:rPr>
              <a:t>: </a:t>
            </a:r>
            <a:r>
              <a:rPr sz="2800" spc="-10" dirty="0">
                <a:latin typeface="Carlito"/>
                <a:cs typeface="Carlito"/>
              </a:rPr>
              <a:t>Resources </a:t>
            </a:r>
            <a:r>
              <a:rPr sz="2800" spc="-15" dirty="0">
                <a:latin typeface="Carlito"/>
                <a:cs typeface="Carlito"/>
              </a:rPr>
              <a:t>are software </a:t>
            </a:r>
            <a:r>
              <a:rPr sz="2800" spc="-5" dirty="0">
                <a:latin typeface="Carlito"/>
                <a:cs typeface="Carlito"/>
              </a:rPr>
              <a:t>components </a:t>
            </a:r>
            <a:r>
              <a:rPr sz="2800" dirty="0">
                <a:latin typeface="Carlito"/>
                <a:cs typeface="Carlito"/>
              </a:rPr>
              <a:t>which </a:t>
            </a:r>
            <a:r>
              <a:rPr sz="2800" spc="-10" dirty="0">
                <a:latin typeface="Carlito"/>
                <a:cs typeface="Carlito"/>
              </a:rPr>
              <a:t>can </a:t>
            </a:r>
            <a:r>
              <a:rPr sz="2800" dirty="0">
                <a:latin typeface="Carlito"/>
                <a:cs typeface="Carlito"/>
              </a:rPr>
              <a:t>be either  </a:t>
            </a:r>
            <a:r>
              <a:rPr sz="2800" spc="-5" dirty="0">
                <a:latin typeface="Carlito"/>
                <a:cs typeface="Carlito"/>
              </a:rPr>
              <a:t>"on-device" or </a:t>
            </a:r>
            <a:r>
              <a:rPr sz="2800" spc="-10" dirty="0">
                <a:latin typeface="Carlito"/>
                <a:cs typeface="Carlito"/>
              </a:rPr>
              <a:t>"network-resources". </a:t>
            </a:r>
            <a:r>
              <a:rPr sz="2800" dirty="0">
                <a:latin typeface="Carlito"/>
                <a:cs typeface="Carlito"/>
              </a:rPr>
              <a:t>On-device </a:t>
            </a:r>
            <a:r>
              <a:rPr sz="2800" spc="-10" dirty="0">
                <a:latin typeface="Carlito"/>
                <a:cs typeface="Carlito"/>
              </a:rPr>
              <a:t>resources </a:t>
            </a:r>
            <a:r>
              <a:rPr sz="2800" spc="-15" dirty="0">
                <a:latin typeface="Carlito"/>
                <a:cs typeface="Carlito"/>
              </a:rPr>
              <a:t>are hosted  </a:t>
            </a:r>
            <a:r>
              <a:rPr sz="2800" spc="-5" dirty="0">
                <a:latin typeface="Carlito"/>
                <a:cs typeface="Carlito"/>
              </a:rPr>
              <a:t>on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5" dirty="0">
                <a:latin typeface="Carlito"/>
                <a:cs typeface="Carlito"/>
              </a:rPr>
              <a:t>device </a:t>
            </a:r>
            <a:r>
              <a:rPr sz="2800" dirty="0">
                <a:latin typeface="Carlito"/>
                <a:cs typeface="Carlito"/>
              </a:rPr>
              <a:t>and </a:t>
            </a:r>
            <a:r>
              <a:rPr sz="2800" spc="-5" dirty="0">
                <a:latin typeface="Carlito"/>
                <a:cs typeface="Carlito"/>
              </a:rPr>
              <a:t>include </a:t>
            </a:r>
            <a:r>
              <a:rPr sz="2800" spc="-15" dirty="0">
                <a:latin typeface="Carlito"/>
                <a:cs typeface="Carlito"/>
              </a:rPr>
              <a:t>software </a:t>
            </a:r>
            <a:r>
              <a:rPr sz="2800" spc="-5" dirty="0">
                <a:latin typeface="Carlito"/>
                <a:cs typeface="Carlito"/>
              </a:rPr>
              <a:t>components that </a:t>
            </a:r>
            <a:r>
              <a:rPr sz="2800" dirty="0">
                <a:latin typeface="Carlito"/>
                <a:cs typeface="Carlito"/>
              </a:rPr>
              <a:t>either </a:t>
            </a:r>
            <a:r>
              <a:rPr sz="2800" spc="-10" dirty="0">
                <a:latin typeface="Carlito"/>
                <a:cs typeface="Carlito"/>
              </a:rPr>
              <a:t>provide  information </a:t>
            </a:r>
            <a:r>
              <a:rPr sz="2800" spc="-5" dirty="0">
                <a:latin typeface="Carlito"/>
                <a:cs typeface="Carlito"/>
              </a:rPr>
              <a:t>on </a:t>
            </a:r>
            <a:r>
              <a:rPr sz="2800" dirty="0">
                <a:latin typeface="Carlito"/>
                <a:cs typeface="Carlito"/>
              </a:rPr>
              <a:t>or enable </a:t>
            </a:r>
            <a:r>
              <a:rPr sz="2800" spc="-5" dirty="0">
                <a:latin typeface="Carlito"/>
                <a:cs typeface="Carlito"/>
              </a:rPr>
              <a:t>actuation </a:t>
            </a:r>
            <a:r>
              <a:rPr sz="2800" dirty="0">
                <a:latin typeface="Carlito"/>
                <a:cs typeface="Carlito"/>
              </a:rPr>
              <a:t>upon the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Entity </a:t>
            </a:r>
            <a:r>
              <a:rPr sz="2800" spc="-10" dirty="0">
                <a:latin typeface="Carlito"/>
                <a:cs typeface="Carlito"/>
              </a:rPr>
              <a:t>to </a:t>
            </a:r>
            <a:r>
              <a:rPr sz="2800" dirty="0">
                <a:latin typeface="Carlito"/>
                <a:cs typeface="Carlito"/>
              </a:rPr>
              <a:t>which  the </a:t>
            </a:r>
            <a:r>
              <a:rPr sz="2800" spc="-5" dirty="0">
                <a:latin typeface="Carlito"/>
                <a:cs typeface="Carlito"/>
              </a:rPr>
              <a:t>device </a:t>
            </a:r>
            <a:r>
              <a:rPr sz="2800" dirty="0">
                <a:latin typeface="Carlito"/>
                <a:cs typeface="Carlito"/>
              </a:rPr>
              <a:t>is</a:t>
            </a:r>
            <a:r>
              <a:rPr sz="2800" spc="-2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attached.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100">
              <a:latin typeface="Carlito"/>
              <a:cs typeface="Carlito"/>
            </a:endParaRPr>
          </a:p>
          <a:p>
            <a:pPr marL="12700" marR="5080">
              <a:lnSpc>
                <a:spcPct val="90100"/>
              </a:lnSpc>
            </a:pPr>
            <a:r>
              <a:rPr sz="2800" b="1" u="sng" spc="-5" dirty="0">
                <a:latin typeface="Carlito"/>
                <a:cs typeface="Carlito"/>
              </a:rPr>
              <a:t>Service</a:t>
            </a:r>
            <a:r>
              <a:rPr sz="2800" b="1" spc="-5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: </a:t>
            </a:r>
            <a:r>
              <a:rPr sz="2800" spc="-5" dirty="0">
                <a:latin typeface="Carlito"/>
                <a:cs typeface="Carlito"/>
              </a:rPr>
              <a:t>Services </a:t>
            </a:r>
            <a:r>
              <a:rPr sz="2800" spc="-10" dirty="0">
                <a:latin typeface="Carlito"/>
                <a:cs typeface="Carlito"/>
              </a:rPr>
              <a:t>provide </a:t>
            </a:r>
            <a:r>
              <a:rPr sz="2800" dirty="0">
                <a:latin typeface="Carlito"/>
                <a:cs typeface="Carlito"/>
              </a:rPr>
              <a:t>an </a:t>
            </a:r>
            <a:r>
              <a:rPr sz="2800" spc="-15" dirty="0">
                <a:latin typeface="Carlito"/>
                <a:cs typeface="Carlito"/>
              </a:rPr>
              <a:t>interface </a:t>
            </a:r>
            <a:r>
              <a:rPr sz="2800" spc="-25" dirty="0">
                <a:latin typeface="Carlito"/>
                <a:cs typeface="Carlito"/>
              </a:rPr>
              <a:t>for </a:t>
            </a:r>
            <a:r>
              <a:rPr sz="2800" spc="-15" dirty="0">
                <a:latin typeface="Carlito"/>
                <a:cs typeface="Carlito"/>
              </a:rPr>
              <a:t>interacting </a:t>
            </a:r>
            <a:r>
              <a:rPr sz="2800" dirty="0">
                <a:latin typeface="Carlito"/>
                <a:cs typeface="Carlito"/>
              </a:rPr>
              <a:t>with the </a:t>
            </a:r>
            <a:r>
              <a:rPr sz="2800" spc="-20" dirty="0">
                <a:latin typeface="Carlito"/>
                <a:cs typeface="Carlito"/>
              </a:rPr>
              <a:t>Physical  </a:t>
            </a:r>
            <a:r>
              <a:rPr sz="2800" spc="-35" dirty="0">
                <a:latin typeface="Carlito"/>
                <a:cs typeface="Carlito"/>
              </a:rPr>
              <a:t>Entity. </a:t>
            </a:r>
            <a:r>
              <a:rPr sz="2800" dirty="0">
                <a:latin typeface="Carlito"/>
                <a:cs typeface="Carlito"/>
              </a:rPr>
              <a:t>Services </a:t>
            </a:r>
            <a:r>
              <a:rPr sz="2800" spc="-5" dirty="0">
                <a:latin typeface="Carlito"/>
                <a:cs typeface="Carlito"/>
              </a:rPr>
              <a:t>access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resources </a:t>
            </a:r>
            <a:r>
              <a:rPr sz="2800" spc="-15" dirty="0">
                <a:latin typeface="Carlito"/>
                <a:cs typeface="Carlito"/>
              </a:rPr>
              <a:t>hosted </a:t>
            </a:r>
            <a:r>
              <a:rPr sz="2800" spc="-5" dirty="0">
                <a:latin typeface="Carlito"/>
                <a:cs typeface="Carlito"/>
              </a:rPr>
              <a:t>on </a:t>
            </a:r>
            <a:r>
              <a:rPr sz="2800" dirty="0">
                <a:latin typeface="Carlito"/>
                <a:cs typeface="Carlito"/>
              </a:rPr>
              <a:t>the </a:t>
            </a:r>
            <a:r>
              <a:rPr sz="2800" spc="-5" dirty="0">
                <a:latin typeface="Carlito"/>
                <a:cs typeface="Carlito"/>
              </a:rPr>
              <a:t>device or </a:t>
            </a:r>
            <a:r>
              <a:rPr sz="2800" dirty="0">
                <a:latin typeface="Carlito"/>
                <a:cs typeface="Carlito"/>
              </a:rPr>
              <a:t>the  </a:t>
            </a:r>
            <a:r>
              <a:rPr sz="2800" spc="-10" dirty="0">
                <a:latin typeface="Carlito"/>
                <a:cs typeface="Carlito"/>
              </a:rPr>
              <a:t>network resources to obtain information </a:t>
            </a:r>
            <a:r>
              <a:rPr sz="2800" dirty="0">
                <a:latin typeface="Carlito"/>
                <a:cs typeface="Carlito"/>
              </a:rPr>
              <a:t>about the </a:t>
            </a:r>
            <a:r>
              <a:rPr sz="2800" spc="-20" dirty="0">
                <a:latin typeface="Carlito"/>
                <a:cs typeface="Carlito"/>
              </a:rPr>
              <a:t>Physical </a:t>
            </a:r>
            <a:r>
              <a:rPr sz="2800" spc="-5" dirty="0">
                <a:latin typeface="Carlito"/>
                <a:cs typeface="Carlito"/>
              </a:rPr>
              <a:t>Entity or  </a:t>
            </a:r>
            <a:r>
              <a:rPr sz="2800" spc="-10" dirty="0">
                <a:latin typeface="Carlito"/>
                <a:cs typeface="Carlito"/>
              </a:rPr>
              <a:t>perform </a:t>
            </a:r>
            <a:r>
              <a:rPr sz="2800" spc="-5" dirty="0">
                <a:latin typeface="Carlito"/>
                <a:cs typeface="Carlito"/>
              </a:rPr>
              <a:t>actuation </a:t>
            </a:r>
            <a:r>
              <a:rPr sz="2800" dirty="0">
                <a:latin typeface="Carlito"/>
                <a:cs typeface="Carlito"/>
              </a:rPr>
              <a:t>upon the </a:t>
            </a:r>
            <a:r>
              <a:rPr sz="2800" spc="-20" dirty="0">
                <a:latin typeface="Carlito"/>
                <a:cs typeface="Carlito"/>
              </a:rPr>
              <a:t>Physical</a:t>
            </a:r>
            <a:r>
              <a:rPr sz="2800" spc="-60" dirty="0">
                <a:latin typeface="Carlito"/>
                <a:cs typeface="Carlito"/>
              </a:rPr>
              <a:t> </a:t>
            </a:r>
            <a:r>
              <a:rPr sz="2800" spc="-30" dirty="0">
                <a:latin typeface="Carlito"/>
                <a:cs typeface="Carlito"/>
              </a:rPr>
              <a:t>Entity.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5733" y="0"/>
            <a:ext cx="5756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sng" spc="-145" dirty="0"/>
              <a:t>Domain </a:t>
            </a:r>
            <a:r>
              <a:rPr u="sng" spc="-35" dirty="0"/>
              <a:t>Model</a:t>
            </a:r>
            <a:r>
              <a:rPr u="sng" spc="-535" dirty="0"/>
              <a:t> </a:t>
            </a:r>
            <a:r>
              <a:rPr u="sng" spc="-220" dirty="0"/>
              <a:t>Specification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2890520" y="609600"/>
            <a:ext cx="6758940" cy="6057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498</Words>
  <Application>Microsoft Office PowerPoint</Application>
  <PresentationFormat>Custom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IOT Platforms Design Methodology</vt:lpstr>
      <vt:lpstr>IOT Platforms Design Methodology</vt:lpstr>
      <vt:lpstr>Process Specification</vt:lpstr>
      <vt:lpstr>Process Specification(second step)</vt:lpstr>
      <vt:lpstr>Domain Model Specification</vt:lpstr>
      <vt:lpstr>Domain Model Specification</vt:lpstr>
      <vt:lpstr>Domain Model Specification</vt:lpstr>
      <vt:lpstr>Domain Model Specification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IOT Platforms design Methodology</dc:title>
  <dc:creator>sandeep</dc:creator>
  <cp:lastModifiedBy>HP</cp:lastModifiedBy>
  <cp:revision>7</cp:revision>
  <dcterms:created xsi:type="dcterms:W3CDTF">2020-04-06T07:06:31Z</dcterms:created>
  <dcterms:modified xsi:type="dcterms:W3CDTF">2020-04-07T12:23:08Z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2020-04-06T00:00:00Z</vt:filetime>
  </property>
</Properties>
</file>