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57" r:id="rId9"/>
    <p:sldId id="259" r:id="rId10"/>
    <p:sldId id="269" r:id="rId11"/>
    <p:sldId id="271" r:id="rId12"/>
    <p:sldId id="273" r:id="rId13"/>
    <p:sldId id="275" r:id="rId14"/>
    <p:sldId id="276" r:id="rId15"/>
    <p:sldId id="277" r:id="rId16"/>
    <p:sldId id="268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7D99-7A92-4215-892D-EDA2189FA326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DC95-3712-42FB-ADFC-91B951E6C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7D99-7A92-4215-892D-EDA2189FA326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DC95-3712-42FB-ADFC-91B951E6C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7D99-7A92-4215-892D-EDA2189FA326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DC95-3712-42FB-ADFC-91B951E6C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7D99-7A92-4215-892D-EDA2189FA326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DC95-3712-42FB-ADFC-91B951E6C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7D99-7A92-4215-892D-EDA2189FA326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DC95-3712-42FB-ADFC-91B951E6C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7D99-7A92-4215-892D-EDA2189FA326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DC95-3712-42FB-ADFC-91B951E6C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7D99-7A92-4215-892D-EDA2189FA326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DC95-3712-42FB-ADFC-91B951E6C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7D99-7A92-4215-892D-EDA2189FA326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DC95-3712-42FB-ADFC-91B951E6C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7D99-7A92-4215-892D-EDA2189FA326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DC95-3712-42FB-ADFC-91B951E6C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7D99-7A92-4215-892D-EDA2189FA326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DC95-3712-42FB-ADFC-91B951E6CF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7D99-7A92-4215-892D-EDA2189FA326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181DC95-3712-42FB-ADFC-91B951E6CF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5C7D99-7A92-4215-892D-EDA2189FA326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81DC95-3712-42FB-ADFC-91B951E6CF7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851648" cy="6019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Application of Enzymes in Industry</a:t>
            </a:r>
            <a:r>
              <a:rPr lang="en-US" sz="6000" dirty="0" smtClean="0"/>
              <a:t> </a:t>
            </a:r>
            <a:br>
              <a:rPr lang="en-US" sz="6000" dirty="0" smtClean="0"/>
            </a:br>
            <a:r>
              <a:rPr lang="en-US" sz="6000" dirty="0" smtClean="0"/>
              <a:t>By</a:t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Manisha A. </a:t>
            </a:r>
            <a:r>
              <a:rPr lang="en-US" sz="6000" dirty="0" err="1" smtClean="0"/>
              <a:t>Dhotre</a:t>
            </a:r>
            <a:r>
              <a:rPr lang="en-US" sz="60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5501" y="458805"/>
            <a:ext cx="29418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1" u="sng" dirty="0" smtClean="0">
                <a:latin typeface="Comic Sans MS"/>
                <a:cs typeface="Comic Sans MS"/>
              </a:rPr>
              <a:t>Starch conversions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7729" y="1174292"/>
            <a:ext cx="8247864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Comic Sans MS"/>
                <a:cs typeface="Comic Sans MS"/>
              </a:rPr>
              <a:t>Starch contains about 15–30% amylose and 70–85% amylopectin</a:t>
            </a:r>
            <a:r>
              <a:rPr lang="en-US" dirty="0" smtClean="0">
                <a:latin typeface="Comic Sans MS"/>
                <a:cs typeface="Comic Sans MS"/>
              </a:rPr>
              <a:t>.</a:t>
            </a:r>
          </a:p>
          <a:p>
            <a:pPr algn="just"/>
            <a:r>
              <a:rPr lang="en-US" dirty="0">
                <a:latin typeface="Comic Sans MS"/>
                <a:cs typeface="Comic Sans MS"/>
              </a:rPr>
              <a:t>Enzymes have largely replaced the use of strong acid and high temperature to break down starchy materials</a:t>
            </a:r>
            <a:r>
              <a:rPr lang="en-US" dirty="0" smtClean="0">
                <a:latin typeface="Comic Sans MS"/>
                <a:cs typeface="Comic Sans MS"/>
              </a:rPr>
              <a:t>.</a:t>
            </a:r>
          </a:p>
          <a:p>
            <a:pPr algn="just"/>
            <a:endParaRPr lang="en-US" dirty="0">
              <a:latin typeface="Comic Sans MS"/>
              <a:cs typeface="Comic Sans MS"/>
            </a:endParaRPr>
          </a:p>
          <a:p>
            <a:pPr algn="just"/>
            <a:r>
              <a:rPr lang="en-US" sz="2000" b="1" dirty="0" smtClean="0">
                <a:latin typeface="Comic Sans MS"/>
                <a:cs typeface="Comic Sans MS"/>
              </a:rPr>
              <a:t>Three types of enzymes are involved in starch bioconversion: </a:t>
            </a:r>
          </a:p>
          <a:p>
            <a:pPr algn="just"/>
            <a:endParaRPr lang="en-US" sz="2000" b="1" dirty="0" smtClean="0">
              <a:latin typeface="Comic Sans MS"/>
              <a:cs typeface="Comic Sans MS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000" b="1" dirty="0" err="1" smtClean="0">
                <a:latin typeface="Comic Sans MS"/>
                <a:cs typeface="Comic Sans MS"/>
              </a:rPr>
              <a:t>endo</a:t>
            </a:r>
            <a:r>
              <a:rPr lang="en-US" sz="2000" b="1" dirty="0">
                <a:latin typeface="Comic Sans MS"/>
                <a:cs typeface="Comic Sans MS"/>
              </a:rPr>
              <a:t>-amylase </a:t>
            </a:r>
            <a:r>
              <a:rPr lang="en-US" dirty="0" smtClean="0">
                <a:latin typeface="Comic Sans MS"/>
                <a:cs typeface="Comic Sans MS"/>
              </a:rPr>
              <a:t>(a-</a:t>
            </a:r>
            <a:r>
              <a:rPr lang="en-US" dirty="0">
                <a:latin typeface="Comic Sans MS"/>
                <a:cs typeface="Comic Sans MS"/>
              </a:rPr>
              <a:t>amylase, EC 3.2.1.1), </a:t>
            </a:r>
            <a:r>
              <a:rPr lang="en-US" dirty="0" smtClean="0">
                <a:latin typeface="Comic Sans MS"/>
                <a:cs typeface="Comic Sans MS"/>
              </a:rPr>
              <a:t>[</a:t>
            </a:r>
            <a:r>
              <a:rPr lang="fr-FR" i="1" dirty="0"/>
              <a:t>Bacillus </a:t>
            </a:r>
            <a:r>
              <a:rPr lang="fr-FR" i="1" dirty="0" err="1"/>
              <a:t>lichiniformis</a:t>
            </a:r>
            <a:r>
              <a:rPr lang="fr-FR" i="1" dirty="0"/>
              <a:t>, Bacillus </a:t>
            </a:r>
            <a:r>
              <a:rPr lang="fr-FR" i="1" dirty="0" err="1"/>
              <a:t>subtilis</a:t>
            </a:r>
            <a:r>
              <a:rPr lang="fr-FR" i="1" dirty="0"/>
              <a:t>, and Bacillus </a:t>
            </a:r>
            <a:r>
              <a:rPr lang="fr-FR" i="1" dirty="0" err="1"/>
              <a:t>amyloliquefaciens</a:t>
            </a:r>
            <a:r>
              <a:rPr lang="fr-FR" dirty="0"/>
              <a:t> and </a:t>
            </a:r>
            <a:r>
              <a:rPr lang="fr-FR" dirty="0" err="1"/>
              <a:t>fungi</a:t>
            </a:r>
            <a:r>
              <a:rPr lang="fr-FR" dirty="0"/>
              <a:t> </a:t>
            </a:r>
            <a:r>
              <a:rPr lang="fr-FR" dirty="0" err="1"/>
              <a:t>such</a:t>
            </a:r>
            <a:r>
              <a:rPr lang="fr-FR" dirty="0"/>
              <a:t> as </a:t>
            </a:r>
            <a:r>
              <a:rPr lang="fr-FR" i="1" dirty="0"/>
              <a:t>Aspergillus </a:t>
            </a:r>
            <a:r>
              <a:rPr lang="fr-FR" i="1" dirty="0" err="1" smtClean="0"/>
              <a:t>oryzae</a:t>
            </a:r>
            <a:r>
              <a:rPr lang="fr-FR" dirty="0"/>
              <a:t>]</a:t>
            </a:r>
            <a:endParaRPr lang="en-US" dirty="0" smtClean="0">
              <a:latin typeface="Comic Sans MS"/>
              <a:cs typeface="Comic Sans MS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000" b="1" dirty="0" err="1" smtClean="0">
                <a:latin typeface="Comic Sans MS"/>
                <a:cs typeface="Comic Sans MS"/>
              </a:rPr>
              <a:t>exo</a:t>
            </a:r>
            <a:r>
              <a:rPr lang="en-US" sz="2000" b="1" dirty="0">
                <a:latin typeface="Comic Sans MS"/>
                <a:cs typeface="Comic Sans MS"/>
              </a:rPr>
              <a:t>-</a:t>
            </a:r>
            <a:r>
              <a:rPr lang="en-US" sz="2000" b="1" dirty="0" smtClean="0">
                <a:latin typeface="Comic Sans MS"/>
                <a:cs typeface="Comic Sans MS"/>
              </a:rPr>
              <a:t>amylases </a:t>
            </a:r>
          </a:p>
          <a:p>
            <a:pPr marL="742950" lvl="1" indent="-285750" algn="just">
              <a:buFont typeface="Arial"/>
              <a:buChar char="•"/>
            </a:pPr>
            <a:r>
              <a:rPr lang="en-US" dirty="0" err="1" smtClean="0">
                <a:latin typeface="Comic Sans MS"/>
                <a:cs typeface="Comic Sans MS"/>
              </a:rPr>
              <a:t>glucoamylase</a:t>
            </a:r>
            <a:r>
              <a:rPr lang="en-US" dirty="0" smtClean="0">
                <a:latin typeface="Comic Sans MS"/>
                <a:cs typeface="Comic Sans MS"/>
              </a:rPr>
              <a:t> </a:t>
            </a:r>
            <a:r>
              <a:rPr lang="en-US" dirty="0">
                <a:latin typeface="Comic Sans MS"/>
                <a:cs typeface="Comic Sans MS"/>
              </a:rPr>
              <a:t>or </a:t>
            </a:r>
            <a:r>
              <a:rPr lang="en-US" dirty="0" err="1">
                <a:latin typeface="Comic Sans MS"/>
                <a:cs typeface="Comic Sans MS"/>
              </a:rPr>
              <a:t>glucan</a:t>
            </a:r>
            <a:r>
              <a:rPr lang="en-US" dirty="0">
                <a:latin typeface="Comic Sans MS"/>
                <a:cs typeface="Comic Sans MS"/>
              </a:rPr>
              <a:t> 1,4</a:t>
            </a:r>
            <a:r>
              <a:rPr lang="en-US" dirty="0" smtClean="0">
                <a:latin typeface="Comic Sans MS"/>
                <a:cs typeface="Comic Sans MS"/>
              </a:rPr>
              <a:t>-a-</a:t>
            </a:r>
            <a:r>
              <a:rPr lang="en-US" dirty="0">
                <a:latin typeface="Comic Sans MS"/>
                <a:cs typeface="Comic Sans MS"/>
              </a:rPr>
              <a:t>glucosidase, EC </a:t>
            </a:r>
            <a:r>
              <a:rPr lang="en-US" dirty="0" smtClean="0">
                <a:latin typeface="Comic Sans MS"/>
                <a:cs typeface="Comic Sans MS"/>
              </a:rPr>
              <a:t>3.2.1.3 [</a:t>
            </a:r>
            <a:r>
              <a:rPr lang="en-US" dirty="0" err="1"/>
              <a:t>Endomycopsis</a:t>
            </a:r>
            <a:r>
              <a:rPr lang="en-US" dirty="0"/>
              <a:t>, </a:t>
            </a:r>
            <a:r>
              <a:rPr lang="en-US" dirty="0" err="1"/>
              <a:t>Aspergillus</a:t>
            </a:r>
            <a:r>
              <a:rPr lang="en-US" dirty="0"/>
              <a:t>, </a:t>
            </a:r>
            <a:r>
              <a:rPr lang="en-US" dirty="0" err="1"/>
              <a:t>Penicillium</a:t>
            </a:r>
            <a:r>
              <a:rPr lang="en-US" dirty="0"/>
              <a:t>, </a:t>
            </a:r>
            <a:r>
              <a:rPr lang="en-US" dirty="0" err="1"/>
              <a:t>Rhizopus</a:t>
            </a:r>
            <a:r>
              <a:rPr lang="en-US" dirty="0"/>
              <a:t>, and </a:t>
            </a:r>
            <a:r>
              <a:rPr lang="en-US" dirty="0" err="1" smtClean="0"/>
              <a:t>Mucor</a:t>
            </a:r>
            <a:r>
              <a:rPr lang="en-US" dirty="0" smtClean="0"/>
              <a:t>]</a:t>
            </a:r>
            <a:r>
              <a:rPr lang="en-US" dirty="0" smtClean="0">
                <a:latin typeface="Comic Sans MS"/>
                <a:cs typeface="Comic Sans MS"/>
              </a:rPr>
              <a:t>; </a:t>
            </a:r>
          </a:p>
          <a:p>
            <a:pPr marL="742950" lvl="1" indent="-285750" algn="just">
              <a:buFont typeface="Arial"/>
              <a:buChar char="•"/>
            </a:pPr>
            <a:endParaRPr lang="en-US" dirty="0" smtClean="0">
              <a:latin typeface="Comic Sans MS"/>
              <a:cs typeface="Comic Sans MS"/>
            </a:endParaRPr>
          </a:p>
          <a:p>
            <a:pPr marL="742950" lvl="1" indent="-285750" algn="just">
              <a:buFont typeface="Arial"/>
              <a:buChar char="•"/>
            </a:pPr>
            <a:r>
              <a:rPr lang="en-US" dirty="0" smtClean="0">
                <a:latin typeface="Comic Sans MS"/>
                <a:cs typeface="Comic Sans MS"/>
              </a:rPr>
              <a:t>b-</a:t>
            </a:r>
            <a:r>
              <a:rPr lang="en-US" dirty="0">
                <a:latin typeface="Comic Sans MS"/>
                <a:cs typeface="Comic Sans MS"/>
              </a:rPr>
              <a:t>amylase, EC 3.2.1.2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[</a:t>
            </a:r>
            <a:r>
              <a:rPr lang="en-US" i="1" dirty="0"/>
              <a:t>Bacillus </a:t>
            </a:r>
            <a:r>
              <a:rPr lang="en-US" i="1" dirty="0" err="1"/>
              <a:t>megaterium</a:t>
            </a:r>
            <a:r>
              <a:rPr lang="en-US" i="1" dirty="0"/>
              <a:t>, Bacillus cereus, Bacillus </a:t>
            </a:r>
            <a:r>
              <a:rPr lang="en-US" i="1" dirty="0" err="1"/>
              <a:t>polymyxa</a:t>
            </a:r>
            <a:r>
              <a:rPr lang="en-US" i="1" dirty="0"/>
              <a:t>, </a:t>
            </a:r>
            <a:r>
              <a:rPr lang="en-US" i="1" dirty="0" err="1"/>
              <a:t>Thermoanaerobacter</a:t>
            </a:r>
            <a:r>
              <a:rPr lang="en-US" i="1" dirty="0"/>
              <a:t> </a:t>
            </a:r>
            <a:r>
              <a:rPr lang="en-US" i="1" dirty="0" err="1"/>
              <a:t>thermosulfurogenes</a:t>
            </a:r>
            <a:r>
              <a:rPr lang="en-US" i="1" dirty="0"/>
              <a:t>, and Pseudomonas </a:t>
            </a:r>
            <a:r>
              <a:rPr lang="en-US" dirty="0"/>
              <a:t>sp</a:t>
            </a:r>
            <a:r>
              <a:rPr lang="en-US" dirty="0" smtClean="0"/>
              <a:t>.]</a:t>
            </a:r>
            <a:endParaRPr lang="en-US" dirty="0" smtClean="0">
              <a:latin typeface="Comic Sans MS"/>
              <a:cs typeface="Comic Sans MS"/>
            </a:endParaRPr>
          </a:p>
          <a:p>
            <a:pPr marL="742950" lvl="1" indent="-285750" algn="just">
              <a:buFont typeface="Arial"/>
              <a:buChar char="•"/>
            </a:pPr>
            <a:endParaRPr lang="en-US" dirty="0" smtClean="0">
              <a:latin typeface="Comic Sans MS"/>
              <a:cs typeface="Comic Sans MS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000" b="1" dirty="0" err="1" smtClean="0">
                <a:latin typeface="Comic Sans MS"/>
                <a:cs typeface="Comic Sans MS"/>
              </a:rPr>
              <a:t>debranching</a:t>
            </a:r>
            <a:r>
              <a:rPr lang="en-US" sz="2000" b="1" dirty="0" smtClean="0">
                <a:latin typeface="Comic Sans MS"/>
                <a:cs typeface="Comic Sans MS"/>
              </a:rPr>
              <a:t> </a:t>
            </a:r>
            <a:r>
              <a:rPr lang="en-US" sz="2000" b="1" dirty="0">
                <a:latin typeface="Comic Sans MS"/>
                <a:cs typeface="Comic Sans MS"/>
              </a:rPr>
              <a:t>enzymes </a:t>
            </a:r>
            <a:r>
              <a:rPr lang="en-US" dirty="0">
                <a:latin typeface="Comic Sans MS"/>
                <a:cs typeface="Comic Sans MS"/>
              </a:rPr>
              <a:t>(</a:t>
            </a:r>
            <a:r>
              <a:rPr lang="en-US" dirty="0" err="1" smtClean="0">
                <a:latin typeface="Comic Sans MS"/>
                <a:cs typeface="Comic Sans MS"/>
              </a:rPr>
              <a:t>pullulanase</a:t>
            </a:r>
            <a:r>
              <a:rPr lang="en-US" dirty="0">
                <a:latin typeface="Comic Sans MS"/>
                <a:cs typeface="Comic Sans MS"/>
              </a:rPr>
              <a:t>, EC 3.2.1.41; </a:t>
            </a:r>
            <a:r>
              <a:rPr lang="en-US" dirty="0" err="1">
                <a:latin typeface="Comic Sans MS"/>
                <a:cs typeface="Comic Sans MS"/>
              </a:rPr>
              <a:t>isoamylase</a:t>
            </a:r>
            <a:r>
              <a:rPr lang="en-US" dirty="0">
                <a:latin typeface="Comic Sans MS"/>
                <a:cs typeface="Comic Sans MS"/>
              </a:rPr>
              <a:t>, EC 3.2.1.68)</a:t>
            </a:r>
            <a:r>
              <a:rPr lang="en-US" dirty="0" smtClean="0">
                <a:latin typeface="Comic Sans MS"/>
                <a:cs typeface="Comic Sans MS"/>
              </a:rPr>
              <a:t>. [</a:t>
            </a:r>
            <a:r>
              <a:rPr lang="en-US" i="1" dirty="0" err="1"/>
              <a:t>Aerobacter</a:t>
            </a:r>
            <a:r>
              <a:rPr lang="en-US" i="1" dirty="0"/>
              <a:t> </a:t>
            </a:r>
            <a:r>
              <a:rPr lang="en-US" i="1" dirty="0" err="1"/>
              <a:t>aerogenes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dirty="0" err="1"/>
              <a:t>isoamylase</a:t>
            </a:r>
            <a:r>
              <a:rPr lang="en-US" dirty="0"/>
              <a:t> is produced by </a:t>
            </a:r>
            <a:r>
              <a:rPr lang="en-US" i="1" dirty="0"/>
              <a:t>Pseudomonas </a:t>
            </a:r>
            <a:r>
              <a:rPr lang="en-US" i="1" dirty="0" err="1"/>
              <a:t>amyloderamosa</a:t>
            </a:r>
            <a:r>
              <a:rPr lang="en-US" dirty="0" smtClean="0"/>
              <a:t>.]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052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609600" y="457200"/>
            <a:ext cx="800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800">
                <a:latin typeface="Comic Sans MS"/>
                <a:cs typeface="Comic Sans MS"/>
              </a:rPr>
              <a:t>In amylose these are linked </a:t>
            </a:r>
            <a:r>
              <a:rPr lang="en-US" sz="1800">
                <a:latin typeface="Comic Sans MS"/>
                <a:cs typeface="Comic Sans MS"/>
                <a:sym typeface="Symbol" charset="0"/>
              </a:rPr>
              <a:t></a:t>
            </a:r>
            <a:r>
              <a:rPr lang="en-US" sz="1800">
                <a:latin typeface="Comic Sans MS"/>
                <a:cs typeface="Comic Sans MS"/>
              </a:rPr>
              <a:t> -(1, 4)-, with the ring oxygen atoms all on the same side. </a:t>
            </a:r>
          </a:p>
        </p:txBody>
      </p:sp>
      <p:pic>
        <p:nvPicPr>
          <p:cNvPr id="3" name="Picture 2" descr="amylose stru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1371600"/>
            <a:ext cx="6786562" cy="481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657600" y="1752600"/>
            <a:ext cx="771525" cy="609600"/>
          </a:xfrm>
          <a:prstGeom prst="rect">
            <a:avLst/>
          </a:prstGeom>
          <a:solidFill>
            <a:srgbClr val="ECA240">
              <a:alpha val="4901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800">
              <a:latin typeface="Comic Sans MS"/>
              <a:cs typeface="Comic Sans MS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6019800" y="2971800"/>
            <a:ext cx="428625" cy="344488"/>
          </a:xfrm>
          <a:prstGeom prst="rect">
            <a:avLst/>
          </a:prstGeom>
          <a:solidFill>
            <a:srgbClr val="ECA240">
              <a:alpha val="4901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800">
              <a:latin typeface="Comic Sans MS"/>
              <a:cs typeface="Comic Sans MS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1981200" y="3581400"/>
            <a:ext cx="428625" cy="344488"/>
          </a:xfrm>
          <a:prstGeom prst="rect">
            <a:avLst/>
          </a:prstGeom>
          <a:solidFill>
            <a:srgbClr val="ECA240">
              <a:alpha val="4901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80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643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228600" y="6477000"/>
            <a:ext cx="8763000" cy="152400"/>
          </a:xfrm>
          <a:prstGeom prst="roundRect">
            <a:avLst>
              <a:gd name="adj" fmla="val 16667"/>
            </a:avLst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>
              <a:latin typeface="Comic Sans MS"/>
              <a:cs typeface="Comic Sans MS"/>
            </a:endParaRP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381000" y="88900"/>
            <a:ext cx="152400" cy="6629400"/>
          </a:xfrm>
          <a:prstGeom prst="roundRect">
            <a:avLst>
              <a:gd name="adj" fmla="val 16667"/>
            </a:avLst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>
              <a:latin typeface="Comic Sans MS"/>
              <a:cs typeface="Comic Sans MS"/>
            </a:endParaRP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190500" y="228600"/>
            <a:ext cx="8763000" cy="152400"/>
          </a:xfrm>
          <a:prstGeom prst="roundRect">
            <a:avLst>
              <a:gd name="adj" fmla="val 16667"/>
            </a:avLst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>
              <a:latin typeface="Comic Sans MS"/>
              <a:cs typeface="Comic Sans MS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8672689" y="46567"/>
            <a:ext cx="152400" cy="6629400"/>
          </a:xfrm>
          <a:prstGeom prst="roundRect">
            <a:avLst>
              <a:gd name="adj" fmla="val 16667"/>
            </a:avLst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>
              <a:latin typeface="Comic Sans MS"/>
              <a:cs typeface="Comic Sans MS"/>
            </a:endParaRPr>
          </a:p>
        </p:txBody>
      </p:sp>
      <p:pic>
        <p:nvPicPr>
          <p:cNvPr id="6" name="Picture 2" descr="C:\Documents and Settings\Administrator\Desktop\enzymatic hydrolysis of amylo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88963"/>
            <a:ext cx="7010400" cy="430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991938" y="5748866"/>
            <a:ext cx="4778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Enzymatic hydrolysis of amylose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447800" y="969963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Comic Sans MS"/>
              <a:cs typeface="Comic Sans MS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447800" y="608013"/>
            <a:ext cx="8041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Comic Sans MS"/>
                <a:cs typeface="Comic Sans MS"/>
                <a:sym typeface="Symbol" charset="0"/>
              </a:rPr>
              <a:t></a:t>
            </a:r>
            <a:r>
              <a:rPr lang="en-US">
                <a:latin typeface="Comic Sans MS"/>
                <a:cs typeface="Comic Sans MS"/>
              </a:rPr>
              <a:t> -1,4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88556" y="4594321"/>
            <a:ext cx="3965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latin typeface="Comic Sans MS"/>
                <a:cs typeface="Comic Sans MS"/>
              </a:rPr>
              <a:t>Hydrolyse</a:t>
            </a:r>
            <a:r>
              <a:rPr lang="en-US" dirty="0" smtClean="0">
                <a:latin typeface="Comic Sans MS"/>
                <a:cs typeface="Comic Sans MS"/>
              </a:rPr>
              <a:t> internal (</a:t>
            </a:r>
            <a:r>
              <a:rPr lang="en-US" dirty="0" err="1" smtClean="0">
                <a:latin typeface="Comic Sans MS"/>
                <a:cs typeface="Comic Sans MS"/>
              </a:rPr>
              <a:t>endo</a:t>
            </a:r>
            <a:r>
              <a:rPr lang="en-US" dirty="0" smtClean="0">
                <a:latin typeface="Comic Sans MS"/>
                <a:cs typeface="Comic Sans MS"/>
              </a:rPr>
              <a:t>) a- 1,4 but not a- 1,6 producing </a:t>
            </a:r>
            <a:r>
              <a:rPr lang="it-IT" dirty="0">
                <a:latin typeface="Comic Sans MS"/>
                <a:cs typeface="Comic Sans MS"/>
              </a:rPr>
              <a:t>malto-</a:t>
            </a:r>
            <a:r>
              <a:rPr lang="it-IT" dirty="0" err="1">
                <a:latin typeface="Comic Sans MS"/>
                <a:cs typeface="Comic Sans MS"/>
              </a:rPr>
              <a:t>oligosaccharides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4511" y="3163159"/>
            <a:ext cx="23424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latin typeface="Comic Sans MS"/>
                <a:cs typeface="Comic Sans MS"/>
              </a:rPr>
              <a:t>hydrolyzes the </a:t>
            </a:r>
            <a:r>
              <a:rPr lang="en-US" sz="1400" dirty="0" smtClean="0">
                <a:latin typeface="Symbol" charset="2"/>
                <a:cs typeface="Symbol" charset="2"/>
              </a:rPr>
              <a:t>a</a:t>
            </a:r>
            <a:r>
              <a:rPr lang="en-US" sz="1400" dirty="0" smtClean="0">
                <a:latin typeface="Comic Sans MS"/>
                <a:cs typeface="Comic Sans MS"/>
              </a:rPr>
              <a:t>-</a:t>
            </a:r>
            <a:r>
              <a:rPr lang="en-US" sz="1400" dirty="0">
                <a:latin typeface="Comic Sans MS"/>
                <a:cs typeface="Comic Sans MS"/>
              </a:rPr>
              <a:t>1,4-glycosidic bonds in starch from the </a:t>
            </a:r>
            <a:r>
              <a:rPr lang="en-US" sz="1400" dirty="0" err="1">
                <a:latin typeface="Comic Sans MS"/>
                <a:cs typeface="Comic Sans MS"/>
              </a:rPr>
              <a:t>nonreducing</a:t>
            </a:r>
            <a:r>
              <a:rPr lang="en-US" sz="1400" dirty="0">
                <a:latin typeface="Comic Sans MS"/>
                <a:cs typeface="Comic Sans MS"/>
              </a:rPr>
              <a:t> ends, generating maltose. The enzyme is unable to bypass the </a:t>
            </a:r>
            <a:r>
              <a:rPr lang="en-US" sz="1400" dirty="0" smtClean="0">
                <a:latin typeface="Symbol" charset="2"/>
                <a:cs typeface="Symbol" charset="2"/>
              </a:rPr>
              <a:t>a</a:t>
            </a:r>
            <a:r>
              <a:rPr lang="en-US" sz="1400" dirty="0" smtClean="0">
                <a:latin typeface="Comic Sans MS"/>
                <a:cs typeface="Comic Sans MS"/>
              </a:rPr>
              <a:t>-</a:t>
            </a:r>
            <a:r>
              <a:rPr lang="en-US" sz="1400" dirty="0">
                <a:latin typeface="Comic Sans MS"/>
                <a:cs typeface="Comic Sans MS"/>
              </a:rPr>
              <a:t>1,6 linkages and leaves </a:t>
            </a:r>
            <a:r>
              <a:rPr lang="en-US" sz="1400" dirty="0" err="1">
                <a:latin typeface="Comic Sans MS"/>
                <a:cs typeface="Comic Sans MS"/>
              </a:rPr>
              <a:t>dextrins</a:t>
            </a:r>
            <a:r>
              <a:rPr lang="en-US" sz="1400" dirty="0">
                <a:latin typeface="Comic Sans MS"/>
                <a:cs typeface="Comic Sans MS"/>
              </a:rPr>
              <a:t>, known as </a:t>
            </a:r>
            <a:r>
              <a:rPr lang="en-US" sz="1400" dirty="0" smtClean="0">
                <a:latin typeface="Symbol" charset="2"/>
                <a:cs typeface="Symbol" charset="2"/>
              </a:rPr>
              <a:t>b</a:t>
            </a:r>
            <a:r>
              <a:rPr lang="en-US" sz="1400" dirty="0" smtClean="0">
                <a:latin typeface="Comic Sans MS"/>
                <a:cs typeface="Comic Sans MS"/>
              </a:rPr>
              <a:t>-</a:t>
            </a:r>
            <a:r>
              <a:rPr lang="en-US" sz="1400" dirty="0">
                <a:latin typeface="Comic Sans MS"/>
                <a:cs typeface="Comic Sans MS"/>
              </a:rPr>
              <a:t>limit </a:t>
            </a:r>
            <a:r>
              <a:rPr lang="en-US" sz="1400" dirty="0" err="1">
                <a:latin typeface="Comic Sans MS"/>
                <a:cs typeface="Comic Sans MS"/>
              </a:rPr>
              <a:t>dextrins</a:t>
            </a:r>
            <a:endParaRPr lang="en-US" sz="1400" dirty="0">
              <a:latin typeface="Comic Sans MS"/>
              <a:cs typeface="Comic Sans MS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251926" y="1792111"/>
            <a:ext cx="542074" cy="1371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049889" y="1627998"/>
            <a:ext cx="874889" cy="30703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2974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228600" y="6477000"/>
            <a:ext cx="8763000" cy="152400"/>
          </a:xfrm>
          <a:prstGeom prst="roundRect">
            <a:avLst>
              <a:gd name="adj" fmla="val 16667"/>
            </a:avLst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381000" y="88900"/>
            <a:ext cx="152400" cy="6629400"/>
          </a:xfrm>
          <a:prstGeom prst="roundRect">
            <a:avLst>
              <a:gd name="adj" fmla="val 16667"/>
            </a:avLst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190500" y="228600"/>
            <a:ext cx="8763000" cy="152400"/>
          </a:xfrm>
          <a:prstGeom prst="roundRect">
            <a:avLst>
              <a:gd name="adj" fmla="val 16667"/>
            </a:avLst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8686800" y="88900"/>
            <a:ext cx="152400" cy="6629400"/>
          </a:xfrm>
          <a:prstGeom prst="roundRect">
            <a:avLst>
              <a:gd name="adj" fmla="val 16667"/>
            </a:avLst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685800" y="1066800"/>
            <a:ext cx="7772400" cy="5909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just"/>
            <a:r>
              <a:rPr lang="en-US" sz="1800" dirty="0">
                <a:solidFill>
                  <a:srgbClr val="C00000"/>
                </a:solidFill>
              </a:rPr>
              <a:t>a-amylase</a:t>
            </a:r>
            <a:r>
              <a:rPr lang="en-US" sz="1800" dirty="0"/>
              <a:t> randomly </a:t>
            </a:r>
            <a:r>
              <a:rPr lang="en-US" sz="1800" dirty="0" err="1"/>
              <a:t>hydrolyse</a:t>
            </a:r>
            <a:r>
              <a:rPr lang="en-US" sz="1800" dirty="0"/>
              <a:t>  a-1,4 linkages in both amylose and amylopectin to </a:t>
            </a:r>
            <a:r>
              <a:rPr lang="en-US" sz="1800" dirty="0" err="1"/>
              <a:t>yeild</a:t>
            </a:r>
            <a:r>
              <a:rPr lang="en-US" sz="1800" dirty="0"/>
              <a:t> mixture of glucose, maltose, </a:t>
            </a:r>
            <a:r>
              <a:rPr lang="en-US" sz="1800" dirty="0" err="1"/>
              <a:t>maltotriose</a:t>
            </a:r>
            <a:r>
              <a:rPr lang="en-US" sz="1800" dirty="0"/>
              <a:t> and series of a-limit </a:t>
            </a:r>
            <a:r>
              <a:rPr lang="en-US" sz="1800" dirty="0" err="1"/>
              <a:t>dextrins</a:t>
            </a:r>
            <a:r>
              <a:rPr lang="en-US" sz="1800" dirty="0"/>
              <a:t>.</a:t>
            </a:r>
          </a:p>
          <a:p>
            <a:pPr algn="just"/>
            <a:endParaRPr lang="en-US" sz="1800" dirty="0"/>
          </a:p>
          <a:p>
            <a:pPr algn="just"/>
            <a:r>
              <a:rPr lang="en-US" sz="1800" dirty="0">
                <a:solidFill>
                  <a:srgbClr val="C00000"/>
                </a:solidFill>
              </a:rPr>
              <a:t>b-amylase</a:t>
            </a:r>
            <a:r>
              <a:rPr lang="en-US" sz="1800" dirty="0"/>
              <a:t> sometimes used in place of a-amylase. They hydrolyze alternate a-1,4 linkages and yield maltose residues and b-limit </a:t>
            </a:r>
            <a:r>
              <a:rPr lang="en-US" sz="1800" dirty="0" err="1"/>
              <a:t>dextrins</a:t>
            </a:r>
            <a:endParaRPr lang="en-US" sz="1800" dirty="0"/>
          </a:p>
          <a:p>
            <a:pPr algn="just"/>
            <a:endParaRPr lang="en-US" sz="1800" dirty="0"/>
          </a:p>
          <a:p>
            <a:pPr algn="just"/>
            <a:r>
              <a:rPr lang="en-US" sz="1800" dirty="0" err="1">
                <a:solidFill>
                  <a:srgbClr val="C00000"/>
                </a:solidFill>
              </a:rPr>
              <a:t>Glucoamylase</a:t>
            </a:r>
            <a:r>
              <a:rPr lang="en-US" sz="1800" dirty="0"/>
              <a:t> hydrolyses a-1,3. a-1,4 and a-1,6 linkages but is less efficient than a-amylase. Major role is to break cross links of amylopectin resulting in complete breakdown to glucose. Generally used to reduce CHO content of beers. Industrially obtained from fungus </a:t>
            </a:r>
            <a:r>
              <a:rPr lang="en-US" sz="1800" i="1" dirty="0" err="1"/>
              <a:t>Aspergillus</a:t>
            </a:r>
            <a:r>
              <a:rPr lang="en-US" sz="1800" i="1" dirty="0"/>
              <a:t> </a:t>
            </a:r>
            <a:r>
              <a:rPr lang="en-US" sz="1800" i="1" dirty="0" err="1"/>
              <a:t>niger</a:t>
            </a:r>
            <a:r>
              <a:rPr lang="en-US" sz="1800" dirty="0"/>
              <a:t>.</a:t>
            </a:r>
          </a:p>
          <a:p>
            <a:pPr algn="just"/>
            <a:endParaRPr lang="en-US" sz="1800" dirty="0"/>
          </a:p>
          <a:p>
            <a:pPr algn="just"/>
            <a:r>
              <a:rPr lang="en-US" sz="1800" dirty="0">
                <a:solidFill>
                  <a:srgbClr val="C00000"/>
                </a:solidFill>
              </a:rPr>
              <a:t>Glucose </a:t>
            </a:r>
            <a:r>
              <a:rPr lang="en-US" sz="1800" dirty="0" err="1">
                <a:solidFill>
                  <a:srgbClr val="C00000"/>
                </a:solidFill>
              </a:rPr>
              <a:t>isomerase</a:t>
            </a:r>
            <a:r>
              <a:rPr lang="en-US" sz="1800" dirty="0">
                <a:solidFill>
                  <a:srgbClr val="C00000"/>
                </a:solidFill>
              </a:rPr>
              <a:t> </a:t>
            </a:r>
            <a:r>
              <a:rPr lang="en-US" sz="1800" dirty="0"/>
              <a:t>is used for conversion of glucose obtained after processing to fructose</a:t>
            </a:r>
            <a:r>
              <a:rPr lang="en-US" sz="1800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err="1">
                <a:solidFill>
                  <a:srgbClr val="FF0000"/>
                </a:solidFill>
              </a:rPr>
              <a:t>Pullulanase</a:t>
            </a:r>
            <a:r>
              <a:rPr lang="en-US" dirty="0"/>
              <a:t> (</a:t>
            </a:r>
            <a:r>
              <a:rPr lang="en-US" dirty="0" err="1"/>
              <a:t>pullulan</a:t>
            </a:r>
            <a:r>
              <a:rPr lang="en-US" dirty="0"/>
              <a:t> </a:t>
            </a:r>
            <a:r>
              <a:rPr lang="en-US" dirty="0" smtClean="0">
                <a:latin typeface="Symbol" charset="2"/>
                <a:cs typeface="Symbol" charset="2"/>
              </a:rPr>
              <a:t>a</a:t>
            </a:r>
            <a:r>
              <a:rPr lang="en-US" dirty="0" smtClean="0"/>
              <a:t>-</a:t>
            </a:r>
            <a:r>
              <a:rPr lang="en-US" dirty="0"/>
              <a:t>1,6-glucanohydrolase) or </a:t>
            </a:r>
            <a:r>
              <a:rPr lang="en-US" dirty="0" err="1"/>
              <a:t>isoamy</a:t>
            </a:r>
            <a:r>
              <a:rPr lang="en-US" dirty="0"/>
              <a:t>- lase (glycogen </a:t>
            </a:r>
            <a:r>
              <a:rPr lang="en-US" dirty="0" smtClean="0">
                <a:latin typeface="Symbol" charset="2"/>
                <a:cs typeface="Symbol" charset="2"/>
              </a:rPr>
              <a:t>a</a:t>
            </a:r>
            <a:r>
              <a:rPr lang="en-US" dirty="0" smtClean="0"/>
              <a:t>-</a:t>
            </a:r>
            <a:r>
              <a:rPr lang="en-US" dirty="0"/>
              <a:t>1,6-glucanohydrolase) cleaves the </a:t>
            </a:r>
            <a:r>
              <a:rPr lang="en-US" dirty="0" smtClean="0">
                <a:latin typeface="Symbol" charset="2"/>
                <a:cs typeface="Symbol" charset="2"/>
              </a:rPr>
              <a:t>a</a:t>
            </a:r>
            <a:r>
              <a:rPr lang="en-US" dirty="0" smtClean="0"/>
              <a:t>-</a:t>
            </a:r>
            <a:r>
              <a:rPr lang="en-US" dirty="0"/>
              <a:t>1,6- linked branch points of starch and produces linear </a:t>
            </a:r>
            <a:r>
              <a:rPr lang="en-US" dirty="0" err="1"/>
              <a:t>amylosaccharides</a:t>
            </a:r>
            <a:r>
              <a:rPr lang="en-US" dirty="0"/>
              <a:t> of varying lengths. </a:t>
            </a:r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2971800" y="533400"/>
            <a:ext cx="39979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000" b="1" dirty="0">
                <a:solidFill>
                  <a:srgbClr val="C00000"/>
                </a:solidFill>
              </a:rPr>
              <a:t>Enzymes </a:t>
            </a:r>
            <a:r>
              <a:rPr lang="en-US" sz="2000" b="1" dirty="0" smtClean="0">
                <a:solidFill>
                  <a:srgbClr val="C00000"/>
                </a:solidFill>
              </a:rPr>
              <a:t>for starch conversion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112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"/>
            <a:ext cx="85344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There are 3 major plant-derived protease E used </a:t>
            </a:r>
            <a:br>
              <a:rPr lang="en-US" sz="2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commercially today 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Papain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derived from papaya plant.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Bromelain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from the pineapple plant.  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Ficin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from the fig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papain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bromelain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which are commonly used as meat   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tenderizers.                                       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Ficin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being more limited in use due to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its more dangerous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proteolytic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activity.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-Barley amylase is also used to make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maltose syrup.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1"/>
            <a:ext cx="84582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FF"/>
                </a:solidFill>
              </a:rPr>
              <a:t>Meat Tenderizing Enzymes</a:t>
            </a:r>
            <a:r>
              <a:rPr lang="en-US" sz="1400" dirty="0" smtClean="0"/>
              <a:t> 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dirty="0" smtClean="0">
                <a:solidFill>
                  <a:srgbClr val="0000FF"/>
                </a:solidFill>
              </a:rPr>
              <a:t>The two most often used meat tenderizing enzymes are </a:t>
            </a:r>
            <a:r>
              <a:rPr lang="en-US" dirty="0" err="1" smtClean="0">
                <a:solidFill>
                  <a:srgbClr val="0000FF"/>
                </a:solidFill>
              </a:rPr>
              <a:t>Papain</a:t>
            </a:r>
            <a:r>
              <a:rPr lang="en-US" dirty="0" smtClean="0">
                <a:solidFill>
                  <a:srgbClr val="0000FF"/>
                </a:solidFill>
              </a:rPr>
              <a:t> and </a:t>
            </a:r>
            <a:r>
              <a:rPr lang="en-US" dirty="0" err="1" smtClean="0">
                <a:solidFill>
                  <a:srgbClr val="0000FF"/>
                </a:solidFill>
              </a:rPr>
              <a:t>Bromelain</a:t>
            </a:r>
            <a:r>
              <a:rPr lang="en-US" dirty="0" smtClean="0">
                <a:solidFill>
                  <a:srgbClr val="0000FF"/>
                </a:solidFill>
              </a:rPr>
              <a:t>. Both are derived from plant sources. These are the papaya fruit and the pineapple plant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1600201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Other sources of enzymes have  been cited for meat tenderization such as </a:t>
            </a:r>
            <a:r>
              <a:rPr lang="en-US" dirty="0" err="1" smtClean="0">
                <a:solidFill>
                  <a:srgbClr val="0000FF"/>
                </a:solidFill>
              </a:rPr>
              <a:t>B.subtilis</a:t>
            </a:r>
            <a:r>
              <a:rPr lang="en-US" dirty="0" smtClean="0">
                <a:solidFill>
                  <a:srgbClr val="0000FF"/>
                </a:solidFill>
              </a:rPr>
              <a:t>; </a:t>
            </a:r>
            <a:r>
              <a:rPr lang="en-US" dirty="0" err="1" smtClean="0">
                <a:solidFill>
                  <a:srgbClr val="0000FF"/>
                </a:solidFill>
              </a:rPr>
              <a:t>A.oryzae</a:t>
            </a:r>
            <a:r>
              <a:rPr lang="en-US" dirty="0" smtClean="0">
                <a:solidFill>
                  <a:srgbClr val="0000FF"/>
                </a:solidFill>
              </a:rPr>
              <a:t> &amp;   </a:t>
            </a:r>
            <a:r>
              <a:rPr lang="en-US" dirty="0" err="1" smtClean="0">
                <a:solidFill>
                  <a:srgbClr val="0000FF"/>
                </a:solidFill>
              </a:rPr>
              <a:t>pancreatin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FOOD STUFF INDUSTRY</a:t>
            </a:r>
          </a:p>
          <a:p>
            <a:pPr algn="just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Alkaline phosphatase and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invertase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present in milk are inactivated within same temperature range as it is required for pasteurization. So the activities of enzyme at the end of process give indication of its effectiveness</a:t>
            </a:r>
          </a:p>
          <a:p>
            <a:pPr algn="just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Degree of bacterial contamination: Enzyme assay</a:t>
            </a:r>
          </a:p>
          <a:p>
            <a:pPr algn="just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Reductase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methylene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blue to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colourless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leuco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methylene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blue under 	  anaerobic condition</a:t>
            </a:r>
          </a:p>
          <a:p>
            <a:pPr algn="just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Degree of sprouting: stored wheat seeds------kept at moist condition or prolonged rain at harvest time----- increase in production of alpha amylase------- breakdown of starch and proteins------- flour produced is not suitable for baking</a:t>
            </a:r>
          </a:p>
          <a:p>
            <a:pPr algn="just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Freshness of meat ---- monoamine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oxidase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915400" cy="5867400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Why use enzyme for industrial process?: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 . Lactase is used in a chlorine-free denim bleaching process which also enables a new fashion look. 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Fructosyltransferase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used in the food industry for the production of functional sweeteners. 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Hydrolases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by far the most widely used class of enzymes in industry. 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Alpha-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acetolactate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decarboxylase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used to shorten the maturation period after the fermentation process of beer. 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 In starch sweetening, glucose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isomerase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used to convert glucose to fructose, which increases the sweetness of syrup.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Enzyme application in non food material: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Enzyme application in non food material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Leather industry.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Paper industry.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Animal feed industry.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en-US" sz="2000" b="1" dirty="0" smtClean="0"/>
              <a:t>Enzyme application in food material:</a:t>
            </a:r>
          </a:p>
          <a:p>
            <a:r>
              <a:rPr lang="en-US" sz="2000" dirty="0" smtClean="0"/>
              <a:t>Enzyme application in food material </a:t>
            </a:r>
          </a:p>
          <a:p>
            <a:r>
              <a:rPr lang="en-US" sz="2000" dirty="0" smtClean="0"/>
              <a:t>Starch processing industry. </a:t>
            </a:r>
          </a:p>
          <a:p>
            <a:r>
              <a:rPr lang="en-US" sz="2000" dirty="0" smtClean="0"/>
              <a:t>Baking industry. </a:t>
            </a:r>
          </a:p>
          <a:p>
            <a:r>
              <a:rPr lang="en-US" sz="2000" dirty="0" smtClean="0"/>
              <a:t>Dairy industry. </a:t>
            </a:r>
          </a:p>
          <a:p>
            <a:r>
              <a:rPr lang="en-US" sz="2000" dirty="0" smtClean="0"/>
              <a:t>Animal and vegetable food. </a:t>
            </a:r>
          </a:p>
          <a:p>
            <a:r>
              <a:rPr lang="en-US" sz="2000" dirty="0" smtClean="0"/>
              <a:t>Juice and wine industry.</a:t>
            </a:r>
            <a:br>
              <a:rPr lang="en-US" sz="2000" dirty="0" smtClean="0"/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/>
          </a:bodyPr>
          <a:lstStyle/>
          <a:p>
            <a:pPr algn="just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 food industry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food processing, the enzymes used include amylases from fungi and plants. 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enzymes are used in the production of sugars from starch, such as in making high-fructose corn syrup. 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baking, they catalyze the breakdown of starch in the flour to sugar. 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Yeast fermentation of sugar produces the carbon dioxide that raises the dough. 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Proteases are used by biscuit manufacturers to lower the protein level of flour. </a:t>
            </a:r>
          </a:p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Trypsin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used to predigest baby foods. 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the processing of fruit juices 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cellulases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pectinases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used to clarify fruit juices. </a:t>
            </a:r>
          </a:p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Papain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used to tenderize meat for cooking.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 dairy industry: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the dairy industry, rennin , derived from the stomachs of young ruminant animals (like calves and lambs) is used to manufacture of cheese, used to hydrolyze protein.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Lipases are implemented during the production of Roquefort cheese to enhance the ripening of the blue-mold cheese. </a:t>
            </a:r>
          </a:p>
          <a:p>
            <a:pPr algn="just" fontAlgn="base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Lactases are used to break down lactose to glucose 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galactose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.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 Brewing Industry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the brewing industry, enzymes from barley are released during the mashing stage of beer production. 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degrade starch and proteins to produce simple sugar, amino acids, and peptides that are used by yeast for fermentation. 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Industrially-produced barley enzymes are widely used in the brewing process to substitute for the natural enzymes found in barley.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Amylase,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glucanases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 and proteases are used to split polysaccharides and proteins in the malt.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96000"/>
          </a:xfrm>
        </p:spPr>
        <p:txBody>
          <a:bodyPr>
            <a:noAutofit/>
          </a:bodyPr>
          <a:lstStyle/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Betaglucanases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arabinoxylanases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used to improve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wort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beer filtration characteristics. </a:t>
            </a:r>
          </a:p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Amyloglucosidase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pullulanases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used for low-calorie beer and adjustment 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fermentability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. 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Proteases are used to remove cloudiness produced during storage of beers.</a:t>
            </a:r>
          </a:p>
          <a:p>
            <a:pPr fontAlgn="base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 Starch industry:</a:t>
            </a:r>
          </a:p>
          <a:p>
            <a:pPr fontAlgn="base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the starch industry , amylases,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amyloglucosideases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 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glucoamylases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convert starch into glucose and various syrups. </a:t>
            </a:r>
          </a:p>
          <a:p>
            <a:pPr fontAlgn="base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Glucose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isomerase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converts glucose into fructose in production of high-fructose syrups from starchy materials.</a:t>
            </a:r>
          </a:p>
          <a:p>
            <a:pPr fontAlgn="base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 paper industry:</a:t>
            </a:r>
          </a:p>
          <a:p>
            <a:pPr fontAlgn="base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the paper industry, amylases,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xylanases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cellulases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 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ligninases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used to degrade starch to lower viscosity, aiding sizing and coating paper.</a:t>
            </a:r>
          </a:p>
          <a:p>
            <a:pPr fontAlgn="base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biofuel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industry:</a:t>
            </a:r>
          </a:p>
          <a:p>
            <a:pPr fontAlgn="base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biofuel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industry,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cellulases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used to break down cellulose into sugars that can be fermented (see cellulosic ethanol).</a:t>
            </a:r>
          </a:p>
          <a:p>
            <a:pPr fontAlgn="base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8991600" cy="6096000"/>
          </a:xfrm>
        </p:spPr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Enzyme for detergent and personal care :</a:t>
            </a:r>
          </a:p>
          <a:p>
            <a:pPr fontAlgn="base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Enzyme for detergent and personal care Laundry detergent and automatic dishwashing detergents. </a:t>
            </a:r>
          </a:p>
          <a:p>
            <a:pPr fontAlgn="base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Enzyme application in detergent began in the early 1930 with the use of pancreatic enzyme in presoak solution. </a:t>
            </a:r>
          </a:p>
          <a:p>
            <a:pPr fontAlgn="base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1931 German scientist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otto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roham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 textile:</a:t>
            </a:r>
          </a:p>
          <a:p>
            <a:pPr algn="just" fontAlgn="base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the production of biological detergents, proteases , produced in an extracellular form from bacteria, are used in pre-soak conditions and direct liquid applications, helping with the removal of protein stains from clothes.</a:t>
            </a:r>
          </a:p>
          <a:p>
            <a:pPr algn="just" fontAlgn="base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 molecular biology:</a:t>
            </a:r>
          </a:p>
          <a:p>
            <a:pPr algn="just" fontAlgn="base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molecular biology, restriction enzymes, DNA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ligase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 and polymerases are used to manipulate DNA in genetic engineering, important in pharmacology, agriculture and medicine, and are essential for restriction digestion and the polymerase chain reaction. </a:t>
            </a:r>
          </a:p>
          <a:p>
            <a:pPr algn="just" fontAlgn="base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Molecular biology is also important in forensic science.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6090" y="178804"/>
            <a:ext cx="2471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b="1" u="sng" dirty="0" smtClean="0">
                <a:solidFill>
                  <a:srgbClr val="FF0000"/>
                </a:solidFill>
                <a:latin typeface="Comic Sans MS"/>
                <a:cs typeface="Comic Sans MS"/>
              </a:rPr>
              <a:t>Industrial Uses</a:t>
            </a:r>
            <a:endParaRPr lang="en-US" sz="2400" b="1" u="sng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9324" y="1242564"/>
            <a:ext cx="737894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>
                <a:latin typeface="Comic Sans MS"/>
                <a:cs typeface="Comic Sans MS"/>
              </a:rPr>
              <a:t>Starch conversions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Comic Sans MS"/>
                <a:cs typeface="Comic Sans MS"/>
              </a:rPr>
              <a:t>Production of glucose syrup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Comic Sans MS"/>
                <a:cs typeface="Comic Sans MS"/>
              </a:rPr>
              <a:t>Production of high fructose corn syrup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Comic Sans MS"/>
                <a:cs typeface="Comic Sans MS"/>
              </a:rPr>
              <a:t>Production of high maltose conversion syrups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Comic Sans MS"/>
                <a:cs typeface="Comic Sans MS"/>
              </a:rPr>
              <a:t>Production of </a:t>
            </a:r>
            <a:r>
              <a:rPr lang="en-US" sz="2400" dirty="0" err="1" smtClean="0">
                <a:latin typeface="Comic Sans MS"/>
                <a:cs typeface="Comic Sans MS"/>
              </a:rPr>
              <a:t>cyclodextrins</a:t>
            </a:r>
            <a:endParaRPr lang="en-US" sz="2400" dirty="0" smtClean="0">
              <a:latin typeface="Comic Sans MS"/>
              <a:cs typeface="Comic Sans MS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Comic Sans MS"/>
                <a:cs typeface="Comic Sans MS"/>
              </a:rPr>
              <a:t>Production of ethanol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sz="2400" b="1" dirty="0" smtClean="0">
                <a:latin typeface="Comic Sans MS"/>
                <a:cs typeface="Comic Sans MS"/>
              </a:rPr>
              <a:t>Lignocellulosic Biomass conversions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 smtClean="0">
                <a:latin typeface="Comic Sans MS"/>
                <a:cs typeface="Comic Sans MS"/>
              </a:rPr>
              <a:t>Cellulose conversion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>
                <a:latin typeface="Comic Sans MS"/>
                <a:cs typeface="Comic Sans MS"/>
              </a:rPr>
              <a:t>Hemicellulose conversion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>
                <a:latin typeface="Comic Sans MS"/>
                <a:cs typeface="Comic Sans MS"/>
              </a:rPr>
              <a:t>Lignin conversion</a:t>
            </a:r>
          </a:p>
        </p:txBody>
      </p:sp>
    </p:spTree>
    <p:extLst>
      <p:ext uri="{BB962C8B-B14F-4D97-AF65-F5344CB8AC3E}">
        <p14:creationId xmlns="" xmlns:p14="http://schemas.microsoft.com/office/powerpoint/2010/main" val="116076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090" y="178804"/>
            <a:ext cx="2471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b="1" u="sng" dirty="0" smtClean="0">
                <a:solidFill>
                  <a:srgbClr val="FF0000"/>
                </a:solidFill>
                <a:latin typeface="Comic Sans MS"/>
                <a:cs typeface="Comic Sans MS"/>
              </a:rPr>
              <a:t>Industrial Uses</a:t>
            </a:r>
            <a:endParaRPr lang="en-US" sz="2400" b="1" u="sng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5459" y="1146982"/>
            <a:ext cx="7769925" cy="4883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20000"/>
              </a:lnSpc>
              <a:buFont typeface="+mj-lt"/>
              <a:buAutoNum type="arabicPeriod" startAt="3"/>
            </a:pPr>
            <a:r>
              <a:rPr lang="en-US" sz="2000" dirty="0">
                <a:latin typeface="Comic Sans MS"/>
                <a:cs typeface="Comic Sans MS"/>
              </a:rPr>
              <a:t>Enzymes in the Production of Functional Oligosaccharides and Other </a:t>
            </a:r>
            <a:r>
              <a:rPr lang="en-US" sz="2000" dirty="0" err="1" smtClean="0">
                <a:latin typeface="Comic Sans MS"/>
                <a:cs typeface="Comic Sans MS"/>
              </a:rPr>
              <a:t>Neutraceuticals</a:t>
            </a:r>
            <a:endParaRPr lang="en-US" sz="2000" dirty="0" smtClean="0">
              <a:latin typeface="Comic Sans MS"/>
              <a:cs typeface="Comic Sans MS"/>
            </a:endParaRPr>
          </a:p>
          <a:p>
            <a:pPr marL="342900" indent="-342900" algn="just">
              <a:lnSpc>
                <a:spcPct val="120000"/>
              </a:lnSpc>
              <a:buFont typeface="+mj-lt"/>
              <a:buAutoNum type="arabicPeriod" startAt="3"/>
            </a:pPr>
            <a:r>
              <a:rPr lang="en-US" sz="2000" dirty="0">
                <a:latin typeface="Comic Sans MS"/>
                <a:cs typeface="Comic Sans MS"/>
              </a:rPr>
              <a:t>Enzymes in the Modification of Fats and </a:t>
            </a:r>
            <a:r>
              <a:rPr lang="en-US" sz="2000" dirty="0" smtClean="0">
                <a:latin typeface="Comic Sans MS"/>
                <a:cs typeface="Comic Sans MS"/>
              </a:rPr>
              <a:t>Oils</a:t>
            </a:r>
          </a:p>
          <a:p>
            <a:pPr marL="342900" indent="-342900" algn="just">
              <a:lnSpc>
                <a:spcPct val="120000"/>
              </a:lnSpc>
              <a:buFont typeface="+mj-lt"/>
              <a:buAutoNum type="arabicPeriod" startAt="3"/>
            </a:pPr>
            <a:r>
              <a:rPr lang="en-US" sz="2000" dirty="0">
                <a:latin typeface="Comic Sans MS"/>
                <a:cs typeface="Comic Sans MS"/>
              </a:rPr>
              <a:t>Enzymes in the Animal Feed </a:t>
            </a:r>
            <a:r>
              <a:rPr lang="en-US" sz="2000" dirty="0" smtClean="0">
                <a:latin typeface="Comic Sans MS"/>
                <a:cs typeface="Comic Sans MS"/>
              </a:rPr>
              <a:t>Industry</a:t>
            </a:r>
          </a:p>
          <a:p>
            <a:pPr marL="342900" indent="-342900" algn="just">
              <a:lnSpc>
                <a:spcPct val="120000"/>
              </a:lnSpc>
              <a:buFont typeface="+mj-lt"/>
              <a:buAutoNum type="arabicPeriod" startAt="3"/>
            </a:pPr>
            <a:r>
              <a:rPr lang="en-US" sz="2000" dirty="0">
                <a:latin typeface="Comic Sans MS"/>
                <a:cs typeface="Comic Sans MS"/>
              </a:rPr>
              <a:t>Enzymes in the Pulp and Paper </a:t>
            </a:r>
            <a:r>
              <a:rPr lang="en-US" sz="2000" dirty="0" smtClean="0">
                <a:latin typeface="Comic Sans MS"/>
                <a:cs typeface="Comic Sans MS"/>
              </a:rPr>
              <a:t>Industry</a:t>
            </a:r>
          </a:p>
          <a:p>
            <a:pPr marL="342900" indent="-342900" algn="just">
              <a:lnSpc>
                <a:spcPct val="120000"/>
              </a:lnSpc>
              <a:buFont typeface="+mj-lt"/>
              <a:buAutoNum type="arabicPeriod" startAt="3"/>
            </a:pPr>
            <a:r>
              <a:rPr lang="en-US" sz="2000" dirty="0">
                <a:latin typeface="Comic Sans MS"/>
                <a:cs typeface="Comic Sans MS"/>
              </a:rPr>
              <a:t>Enzymes in the Fruit Juice Processing </a:t>
            </a:r>
            <a:r>
              <a:rPr lang="en-US" sz="2000" dirty="0" smtClean="0">
                <a:latin typeface="Comic Sans MS"/>
                <a:cs typeface="Comic Sans MS"/>
              </a:rPr>
              <a:t>Industry</a:t>
            </a:r>
          </a:p>
          <a:p>
            <a:pPr marL="342900" indent="-342900" algn="just">
              <a:lnSpc>
                <a:spcPct val="120000"/>
              </a:lnSpc>
              <a:buFont typeface="+mj-lt"/>
              <a:buAutoNum type="arabicPeriod" startAt="3"/>
            </a:pPr>
            <a:r>
              <a:rPr lang="en-US" sz="2000" dirty="0">
                <a:latin typeface="Comic Sans MS"/>
                <a:cs typeface="Comic Sans MS"/>
              </a:rPr>
              <a:t>Enzymes in the Meat and Fish Processing </a:t>
            </a:r>
            <a:r>
              <a:rPr lang="en-US" sz="2000" dirty="0" smtClean="0">
                <a:latin typeface="Comic Sans MS"/>
                <a:cs typeface="Comic Sans MS"/>
              </a:rPr>
              <a:t>Industry</a:t>
            </a:r>
            <a:endParaRPr lang="en-US" sz="2000" dirty="0">
              <a:latin typeface="Comic Sans MS"/>
              <a:cs typeface="Comic Sans MS"/>
            </a:endParaRPr>
          </a:p>
          <a:p>
            <a:pPr marL="342900" indent="-342900" algn="just">
              <a:lnSpc>
                <a:spcPct val="120000"/>
              </a:lnSpc>
              <a:buFont typeface="+mj-lt"/>
              <a:buAutoNum type="arabicPeriod" startAt="3"/>
            </a:pPr>
            <a:r>
              <a:rPr lang="en-US" sz="2000" dirty="0" smtClean="0">
                <a:latin typeface="Comic Sans MS"/>
                <a:cs typeface="Comic Sans MS"/>
              </a:rPr>
              <a:t>Enzymes </a:t>
            </a:r>
            <a:r>
              <a:rPr lang="en-US" sz="2000" dirty="0">
                <a:latin typeface="Comic Sans MS"/>
                <a:cs typeface="Comic Sans MS"/>
              </a:rPr>
              <a:t>in the Dairy </a:t>
            </a:r>
            <a:r>
              <a:rPr lang="en-US" sz="2000" dirty="0" smtClean="0">
                <a:latin typeface="Comic Sans MS"/>
                <a:cs typeface="Comic Sans MS"/>
              </a:rPr>
              <a:t>Industry</a:t>
            </a:r>
          </a:p>
          <a:p>
            <a:pPr marL="342900" indent="-342900" algn="just">
              <a:lnSpc>
                <a:spcPct val="120000"/>
              </a:lnSpc>
              <a:buFont typeface="+mj-lt"/>
              <a:buAutoNum type="arabicPeriod" startAt="3"/>
            </a:pPr>
            <a:r>
              <a:rPr lang="pl-PL" sz="2000" dirty="0" err="1">
                <a:latin typeface="Comic Sans MS"/>
                <a:cs typeface="Comic Sans MS"/>
              </a:rPr>
              <a:t>Enzymes</a:t>
            </a:r>
            <a:r>
              <a:rPr lang="pl-PL" sz="2000" dirty="0">
                <a:latin typeface="Comic Sans MS"/>
                <a:cs typeface="Comic Sans MS"/>
              </a:rPr>
              <a:t> in </a:t>
            </a:r>
            <a:r>
              <a:rPr lang="pl-PL" sz="2000" dirty="0" err="1" smtClean="0">
                <a:latin typeface="Comic Sans MS"/>
                <a:cs typeface="Comic Sans MS"/>
              </a:rPr>
              <a:t>Detergents</a:t>
            </a:r>
            <a:endParaRPr lang="pl-PL" sz="2000" dirty="0" smtClean="0">
              <a:latin typeface="Comic Sans MS"/>
              <a:cs typeface="Comic Sans MS"/>
            </a:endParaRPr>
          </a:p>
          <a:p>
            <a:pPr marL="342900" indent="-342900" algn="just">
              <a:lnSpc>
                <a:spcPct val="120000"/>
              </a:lnSpc>
              <a:buFont typeface="+mj-lt"/>
              <a:buAutoNum type="arabicPeriod" startAt="3"/>
            </a:pPr>
            <a:r>
              <a:rPr lang="en-US" sz="2000" dirty="0">
                <a:latin typeface="Comic Sans MS"/>
                <a:cs typeface="Comic Sans MS"/>
              </a:rPr>
              <a:t>Enzymes in the Leather </a:t>
            </a:r>
            <a:r>
              <a:rPr lang="en-US" sz="2000" dirty="0" smtClean="0">
                <a:latin typeface="Comic Sans MS"/>
                <a:cs typeface="Comic Sans MS"/>
              </a:rPr>
              <a:t>Industry</a:t>
            </a:r>
          </a:p>
          <a:p>
            <a:pPr marL="342900" indent="-342900" algn="just">
              <a:lnSpc>
                <a:spcPct val="120000"/>
              </a:lnSpc>
              <a:buFont typeface="+mj-lt"/>
              <a:buAutoNum type="arabicPeriod" startAt="3"/>
            </a:pPr>
            <a:r>
              <a:rPr lang="en-US" sz="2000" dirty="0">
                <a:latin typeface="Comic Sans MS"/>
                <a:cs typeface="Comic Sans MS"/>
              </a:rPr>
              <a:t>Enzymes in the Production of Bulk and Fine </a:t>
            </a:r>
            <a:r>
              <a:rPr lang="en-US" sz="2000" dirty="0" smtClean="0">
                <a:latin typeface="Comic Sans MS"/>
                <a:cs typeface="Comic Sans MS"/>
              </a:rPr>
              <a:t>Chemicals</a:t>
            </a:r>
          </a:p>
          <a:p>
            <a:pPr marL="342900" indent="-342900" algn="just">
              <a:lnSpc>
                <a:spcPct val="120000"/>
              </a:lnSpc>
              <a:buFont typeface="+mj-lt"/>
              <a:buAutoNum type="arabicPeriod" startAt="3"/>
            </a:pPr>
            <a:r>
              <a:rPr lang="en-US" sz="2000" dirty="0">
                <a:latin typeface="Comic Sans MS"/>
                <a:cs typeface="Comic Sans MS"/>
              </a:rPr>
              <a:t>Analytical Applications of </a:t>
            </a:r>
            <a:r>
              <a:rPr lang="en-US" sz="2000" dirty="0" smtClean="0">
                <a:latin typeface="Comic Sans MS"/>
                <a:cs typeface="Comic Sans MS"/>
              </a:rPr>
              <a:t>Enzymes</a:t>
            </a:r>
          </a:p>
          <a:p>
            <a:pPr marL="342900" indent="-342900" algn="just">
              <a:lnSpc>
                <a:spcPct val="120000"/>
              </a:lnSpc>
              <a:buFont typeface="+mj-lt"/>
              <a:buAutoNum type="arabicPeriod" startAt="3"/>
            </a:pPr>
            <a:r>
              <a:rPr lang="pl-PL" sz="2000" dirty="0" err="1">
                <a:latin typeface="Comic Sans MS"/>
                <a:cs typeface="Comic Sans MS"/>
              </a:rPr>
              <a:t>Enzyme-Replacement</a:t>
            </a:r>
            <a:r>
              <a:rPr lang="pl-PL" sz="2000" dirty="0">
                <a:latin typeface="Comic Sans MS"/>
                <a:cs typeface="Comic Sans MS"/>
              </a:rPr>
              <a:t> </a:t>
            </a:r>
            <a:r>
              <a:rPr lang="pl-PL" sz="2000" dirty="0" err="1">
                <a:latin typeface="Comic Sans MS"/>
                <a:cs typeface="Comic Sans MS"/>
              </a:rPr>
              <a:t>Therapy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218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</TotalTime>
  <Words>1055</Words>
  <Application>Microsoft Office PowerPoint</Application>
  <PresentationFormat>On-screen Show (4:3)</PresentationFormat>
  <Paragraphs>120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 Application of Enzymes in Industry  By  Manisha A. Dhotre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</dc:creator>
  <cp:lastModifiedBy>Administrator</cp:lastModifiedBy>
  <cp:revision>16</cp:revision>
  <dcterms:created xsi:type="dcterms:W3CDTF">2015-01-13T06:46:48Z</dcterms:created>
  <dcterms:modified xsi:type="dcterms:W3CDTF">2018-07-10T04:10:05Z</dcterms:modified>
</cp:coreProperties>
</file>